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Thin"/>
      <p:regular r:id="rId48"/>
      <p:bold r:id="rId49"/>
      <p:italic r:id="rId50"/>
      <p:boldItalic r:id="rId51"/>
    </p:embeddedFont>
    <p:embeddedFont>
      <p:font typeface="Roboto Mono Medium"/>
      <p:regular r:id="rId52"/>
      <p:bold r:id="rId53"/>
      <p:italic r:id="rId54"/>
      <p:boldItalic r:id="rId55"/>
    </p:embeddedFont>
    <p:embeddedFont>
      <p:font typeface="Roboto Medium"/>
      <p:regular r:id="rId56"/>
      <p:bold r:id="rId57"/>
      <p:italic r:id="rId58"/>
      <p:boldItalic r:id="rId59"/>
    </p:embeddedFont>
    <p:embeddedFont>
      <p:font typeface="Roboto"/>
      <p:regular r:id="rId60"/>
      <p:bold r:id="rId61"/>
      <p:italic r:id="rId62"/>
      <p:boldItalic r:id="rId63"/>
    </p:embeddedFont>
    <p:embeddedFont>
      <p:font typeface="Roboto Mono Light"/>
      <p:regular r:id="rId64"/>
      <p:bold r:id="rId65"/>
      <p:italic r:id="rId66"/>
      <p:boldItalic r:id="rId67"/>
    </p:embeddedFont>
    <p:embeddedFont>
      <p:font typeface="Roboto Light"/>
      <p:regular r:id="rId68"/>
      <p:bold r:id="rId69"/>
      <p:italic r:id="rId70"/>
      <p:boldItalic r:id="rId71"/>
    </p:embeddedFont>
    <p:embeddedFont>
      <p:font typeface="Roboto Mon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9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Thin-regular.fntdata"/><Relationship Id="rId47" Type="http://schemas.openxmlformats.org/officeDocument/2006/relationships/slide" Target="slides/slide42.xml"/><Relationship Id="rId49" Type="http://schemas.openxmlformats.org/officeDocument/2006/relationships/font" Target="fonts/RobotoThin-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ono-bold.fntdata"/><Relationship Id="rId72" Type="http://schemas.openxmlformats.org/officeDocument/2006/relationships/font" Target="fonts/RobotoMono-regular.fntdata"/><Relationship Id="rId31" Type="http://schemas.openxmlformats.org/officeDocument/2006/relationships/slide" Target="slides/slide26.xml"/><Relationship Id="rId75" Type="http://schemas.openxmlformats.org/officeDocument/2006/relationships/font" Target="fonts/RobotoMono-boldItalic.fntdata"/><Relationship Id="rId30" Type="http://schemas.openxmlformats.org/officeDocument/2006/relationships/slide" Target="slides/slide25.xml"/><Relationship Id="rId74" Type="http://schemas.openxmlformats.org/officeDocument/2006/relationships/font" Target="fonts/RobotoMono-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Light-boldItalic.fntdata"/><Relationship Id="rId70" Type="http://schemas.openxmlformats.org/officeDocument/2006/relationships/font" Target="fonts/RobotoLigh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RobotoMonoLight-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RobotoMonoLight-italic.fntdata"/><Relationship Id="rId21" Type="http://schemas.openxmlformats.org/officeDocument/2006/relationships/slide" Target="slides/slide16.xml"/><Relationship Id="rId65" Type="http://schemas.openxmlformats.org/officeDocument/2006/relationships/font" Target="fonts/RobotoMonoLight-bold.fntdata"/><Relationship Id="rId24" Type="http://schemas.openxmlformats.org/officeDocument/2006/relationships/slide" Target="slides/slide19.xml"/><Relationship Id="rId68" Type="http://schemas.openxmlformats.org/officeDocument/2006/relationships/font" Target="fonts/RobotoLight-regular.fntdata"/><Relationship Id="rId23" Type="http://schemas.openxmlformats.org/officeDocument/2006/relationships/slide" Target="slides/slide18.xml"/><Relationship Id="rId67" Type="http://schemas.openxmlformats.org/officeDocument/2006/relationships/font" Target="fonts/RobotoMonoLight-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Ligh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Thin-boldItalic.fntdata"/><Relationship Id="rId50" Type="http://schemas.openxmlformats.org/officeDocument/2006/relationships/font" Target="fonts/RobotoThin-italic.fntdata"/><Relationship Id="rId53" Type="http://schemas.openxmlformats.org/officeDocument/2006/relationships/font" Target="fonts/RobotoMonoMedium-bold.fntdata"/><Relationship Id="rId52" Type="http://schemas.openxmlformats.org/officeDocument/2006/relationships/font" Target="fonts/RobotoMonoMedium-regular.fntdata"/><Relationship Id="rId11" Type="http://schemas.openxmlformats.org/officeDocument/2006/relationships/slide" Target="slides/slide6.xml"/><Relationship Id="rId55" Type="http://schemas.openxmlformats.org/officeDocument/2006/relationships/font" Target="fonts/RobotoMonoMedium-boldItalic.fntdata"/><Relationship Id="rId10" Type="http://schemas.openxmlformats.org/officeDocument/2006/relationships/slide" Target="slides/slide5.xml"/><Relationship Id="rId54" Type="http://schemas.openxmlformats.org/officeDocument/2006/relationships/font" Target="fonts/RobotoMonoMedium-italic.fntdata"/><Relationship Id="rId13" Type="http://schemas.openxmlformats.org/officeDocument/2006/relationships/slide" Target="slides/slide8.xml"/><Relationship Id="rId57" Type="http://schemas.openxmlformats.org/officeDocument/2006/relationships/font" Target="fonts/RobotoMedium-bold.fntdata"/><Relationship Id="rId12" Type="http://schemas.openxmlformats.org/officeDocument/2006/relationships/slide" Target="slides/slide7.xml"/><Relationship Id="rId56" Type="http://schemas.openxmlformats.org/officeDocument/2006/relationships/font" Target="fonts/RobotoMedium-regular.fntdata"/><Relationship Id="rId15" Type="http://schemas.openxmlformats.org/officeDocument/2006/relationships/slide" Target="slides/slide10.xml"/><Relationship Id="rId59" Type="http://schemas.openxmlformats.org/officeDocument/2006/relationships/font" Target="fonts/RobotoMedium-boldItalic.fntdata"/><Relationship Id="rId14" Type="http://schemas.openxmlformats.org/officeDocument/2006/relationships/slide" Target="slides/slide9.xml"/><Relationship Id="rId58" Type="http://schemas.openxmlformats.org/officeDocument/2006/relationships/font" Target="fonts/Roboto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5249e5d8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5249e5d8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56738651c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56738651c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581170820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581170820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latin typeface="Roboto"/>
                <a:ea typeface="Roboto"/>
                <a:cs typeface="Roboto"/>
                <a:sym typeface="Roboto"/>
              </a:rPr>
              <a:t>Note for Step 1: This is because, if they are issuing commands on the compromised host, they are able to send/receive packets with the VICTIM'S NIC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567222351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567222351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6738651c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56738651c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567222351c_0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567222351c_0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567222351c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567222351c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67222351c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567222351c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567222351c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567222351c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6" name="Shape 1266"/>
        <p:cNvGrpSpPr/>
        <p:nvPr/>
      </p:nvGrpSpPr>
      <p:grpSpPr>
        <a:xfrm>
          <a:off x="0" y="0"/>
          <a:ext cx="0" cy="0"/>
          <a:chOff x="0" y="0"/>
          <a:chExt cx="0" cy="0"/>
        </a:xfrm>
      </p:grpSpPr>
      <p:sp>
        <p:nvSpPr>
          <p:cNvPr id="1267" name="Google Shape;1267;g567222351c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567222351c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567222351c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567222351c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567222351c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67222351c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567222351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567222351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g567222351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567222351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567222351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567222351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567222351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567222351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567222351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567222351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567222351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567222351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567222351c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567222351c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567222351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567222351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5ef785c56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5ef785c56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567222351c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567222351c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56722235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56722235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567222351c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567222351c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567222351c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567222351c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5ef785c56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5ef785c56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5ef785c56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5ef785c56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5ef785c56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5ef785c56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5ef785c56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5ef785c56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g5ef785c56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5ef785c56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g5ef785c56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5ef785c56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Google Shape;1497;g5ef785c56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5ef785c56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g5ef785c56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5ef785c56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5e53f69f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5e53f69f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5ef785c5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5ef785c5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5ef785c56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5ef785c56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4" name="Shape 1534"/>
        <p:cNvGrpSpPr/>
        <p:nvPr/>
      </p:nvGrpSpPr>
      <p:grpSpPr>
        <a:xfrm>
          <a:off x="0" y="0"/>
          <a:ext cx="0" cy="0"/>
          <a:chOff x="0" y="0"/>
          <a:chExt cx="0" cy="0"/>
        </a:xfrm>
      </p:grpSpPr>
      <p:sp>
        <p:nvSpPr>
          <p:cNvPr id="1535" name="Google Shape;1535;g57e1b3f7d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57e1b3f7d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60f8c98b9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60f8c98b9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567222351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567222351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567222351c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567222351c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n" sz="1200">
                <a:solidFill>
                  <a:srgbClr val="24292E"/>
                </a:solidFill>
                <a:highlight>
                  <a:srgbClr val="FFFFFF"/>
                </a:highlight>
              </a:rPr>
              <a:t>Pivoting is the practice of compromising a machine that has multiple network interfaces, then using the compromised machine to attack networks that the compromised machine is attached, that the attacking machine is not.</a:t>
            </a:r>
            <a:endParaRPr sz="1200">
              <a:solidFill>
                <a:srgbClr val="24292E"/>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56738651c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6738651c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56738651c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6738651c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Clr>
                <a:schemeClr val="dk1"/>
              </a:buClr>
              <a:buSzPts val="1100"/>
              <a:buFont typeface="Arial"/>
              <a:buNone/>
            </a:pPr>
            <a:r>
              <a:rPr lang="en" sz="1050">
                <a:latin typeface="Roboto"/>
                <a:ea typeface="Roboto"/>
                <a:cs typeface="Roboto"/>
                <a:sym typeface="Roboto"/>
              </a:rPr>
              <a:t>This is because, if they are issuing commands on the compromised host, they are able to send/receive packets with the VICTIM'S NIC (!)</a:t>
            </a:r>
            <a:endParaRPr sz="105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4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2.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7.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53.png"/><Relationship Id="rId4" Type="http://schemas.openxmlformats.org/officeDocument/2006/relationships/image" Target="../media/image41.png"/><Relationship Id="rId5"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40.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5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4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44.png"/><Relationship Id="rId7" Type="http://schemas.openxmlformats.org/officeDocument/2006/relationships/image" Target="../media/image4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85.png"/><Relationship Id="rId5" Type="http://schemas.openxmlformats.org/officeDocument/2006/relationships/image" Target="../media/image60.png"/><Relationship Id="rId6" Type="http://schemas.openxmlformats.org/officeDocument/2006/relationships/image" Target="../media/image65.png"/><Relationship Id="rId7" Type="http://schemas.openxmlformats.org/officeDocument/2006/relationships/image" Target="../media/image6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6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81.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77.png"/><Relationship Id="rId7" Type="http://schemas.openxmlformats.org/officeDocument/2006/relationships/image" Target="../media/image73.png"/><Relationship Id="rId8" Type="http://schemas.openxmlformats.org/officeDocument/2006/relationships/image" Target="../media/image8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72.png"/><Relationship Id="rId4" Type="http://schemas.openxmlformats.org/officeDocument/2006/relationships/image" Target="../media/image76.png"/><Relationship Id="rId5" Type="http://schemas.openxmlformats.org/officeDocument/2006/relationships/image" Target="../media/image69.png"/><Relationship Id="rId6" Type="http://schemas.openxmlformats.org/officeDocument/2006/relationships/image" Target="../media/image75.png"/><Relationship Id="rId7" Type="http://schemas.openxmlformats.org/officeDocument/2006/relationships/image" Target="../media/image71.png"/><Relationship Id="rId8" Type="http://schemas.openxmlformats.org/officeDocument/2006/relationships/image" Target="../media/image7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86.png"/><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9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82.png"/><Relationship Id="rId4" Type="http://schemas.openxmlformats.org/officeDocument/2006/relationships/image" Target="../media/image98.png"/><Relationship Id="rId9" Type="http://schemas.openxmlformats.org/officeDocument/2006/relationships/image" Target="../media/image103.png"/><Relationship Id="rId5" Type="http://schemas.openxmlformats.org/officeDocument/2006/relationships/image" Target="../media/image94.png"/><Relationship Id="rId6" Type="http://schemas.openxmlformats.org/officeDocument/2006/relationships/image" Target="../media/image104.png"/><Relationship Id="rId7" Type="http://schemas.openxmlformats.org/officeDocument/2006/relationships/image" Target="../media/image93.png"/><Relationship Id="rId8" Type="http://schemas.openxmlformats.org/officeDocument/2006/relationships/image" Target="../media/image8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95.png"/><Relationship Id="rId4" Type="http://schemas.openxmlformats.org/officeDocument/2006/relationships/image" Target="../media/image100.png"/><Relationship Id="rId9" Type="http://schemas.openxmlformats.org/officeDocument/2006/relationships/image" Target="../media/image105.png"/><Relationship Id="rId5" Type="http://schemas.openxmlformats.org/officeDocument/2006/relationships/image" Target="../media/image96.png"/><Relationship Id="rId6" Type="http://schemas.openxmlformats.org/officeDocument/2006/relationships/image" Target="../media/image87.png"/><Relationship Id="rId7" Type="http://schemas.openxmlformats.org/officeDocument/2006/relationships/image" Target="../media/image101.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8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8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65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1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10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1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1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1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hyperlink" Target="https://github.com/Veil-Framework/Veil-Evas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1.png"/><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5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Pentesting 3 Day 2</a:t>
            </a:r>
            <a:endParaRPr/>
          </a:p>
        </p:txBody>
      </p:sp>
      <p:sp>
        <p:nvSpPr>
          <p:cNvPr id="1020" name="Google Shape;1020;p52"/>
          <p:cNvSpPr txBox="1"/>
          <p:nvPr>
            <p:ph idx="2" type="title"/>
          </p:nvPr>
        </p:nvSpPr>
        <p:spPr>
          <a:xfrm>
            <a:off x="269225" y="1524000"/>
            <a:ext cx="86004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Pivoting and Maintaining Access</a:t>
            </a:r>
            <a:endParaRPr/>
          </a:p>
        </p:txBody>
      </p:sp>
      <p:sp>
        <p:nvSpPr>
          <p:cNvPr id="1021" name="Google Shape;1021;p5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Meterpreter </a:t>
            </a:r>
            <a:r>
              <a:rPr lang="en">
                <a:solidFill>
                  <a:srgbClr val="0B5394"/>
                </a:solidFill>
              </a:rPr>
              <a:t>and Metasploit</a:t>
            </a:r>
            <a:endParaRPr>
              <a:solidFill>
                <a:srgbClr val="0B5394"/>
              </a:solidFill>
            </a:endParaRPr>
          </a:p>
        </p:txBody>
      </p:sp>
      <p:sp>
        <p:nvSpPr>
          <p:cNvPr id="1119" name="Google Shape;1119;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 attacker who compromises this machine could open a Meterpreter to the victim, allowing them to issue commands from the compromised host. </a:t>
            </a:r>
            <a:endParaRPr/>
          </a:p>
        </p:txBody>
      </p:sp>
      <p:sp>
        <p:nvSpPr>
          <p:cNvPr id="1120" name="Google Shape;112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1" name="Google Shape;112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2" name="Google Shape;1122;p61"/>
          <p:cNvSpPr txBox="1"/>
          <p:nvPr/>
        </p:nvSpPr>
        <p:spPr>
          <a:xfrm>
            <a:off x="373025" y="1549500"/>
            <a:ext cx="8120700" cy="3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Roboto"/>
                <a:ea typeface="Roboto"/>
                <a:cs typeface="Roboto"/>
                <a:sym typeface="Roboto"/>
              </a:rPr>
              <a:t>But</a:t>
            </a:r>
            <a:r>
              <a:rPr lang="en" sz="1800">
                <a:latin typeface="Roboto"/>
                <a:ea typeface="Roboto"/>
                <a:cs typeface="Roboto"/>
                <a:sym typeface="Roboto"/>
              </a:rPr>
              <a:t>, meterpreter does not contain all the same tools as a Kali installation, so interacting with the compromised host can be cumbersome.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So, an attacker can use </a:t>
            </a:r>
            <a:r>
              <a:rPr b="1" lang="en" sz="1800">
                <a:latin typeface="Roboto"/>
                <a:ea typeface="Roboto"/>
                <a:cs typeface="Roboto"/>
                <a:sym typeface="Roboto"/>
              </a:rPr>
              <a:t>Metasploit</a:t>
            </a:r>
            <a:r>
              <a:rPr lang="en" sz="1800">
                <a:latin typeface="Roboto"/>
                <a:ea typeface="Roboto"/>
                <a:cs typeface="Roboto"/>
                <a:sym typeface="Roboto"/>
              </a:rPr>
              <a:t> to set up up the compromised machine as a </a:t>
            </a:r>
            <a:r>
              <a:rPr b="1" i="1" lang="en" sz="1800">
                <a:latin typeface="Roboto"/>
                <a:ea typeface="Roboto"/>
                <a:cs typeface="Roboto"/>
                <a:sym typeface="Roboto"/>
              </a:rPr>
              <a:t>pivot point</a:t>
            </a:r>
            <a:r>
              <a:rPr b="1" lang="en" sz="1800">
                <a:latin typeface="Roboto"/>
                <a:ea typeface="Roboto"/>
                <a:cs typeface="Roboto"/>
                <a:sym typeface="Roboto"/>
              </a:rPr>
              <a:t>.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 sz="1800">
                <a:latin typeface="Roboto"/>
                <a:ea typeface="Roboto"/>
                <a:cs typeface="Roboto"/>
                <a:sym typeface="Roboto"/>
              </a:rPr>
              <a:t>Metasploit </a:t>
            </a:r>
            <a:r>
              <a:rPr lang="en" sz="1800">
                <a:latin typeface="Roboto"/>
                <a:ea typeface="Roboto"/>
                <a:cs typeface="Roboto"/>
                <a:sym typeface="Roboto"/>
              </a:rPr>
              <a:t>will route traffic from the victim to the foreign target,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allowing you to issue commands as if you are attacking machine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had an interface to the target subnet. </a:t>
            </a:r>
            <a:endParaRPr sz="1800">
              <a:latin typeface="Roboto"/>
              <a:ea typeface="Roboto"/>
              <a:cs typeface="Roboto"/>
              <a:sym typeface="Roboto"/>
            </a:endParaRPr>
          </a:p>
        </p:txBody>
      </p:sp>
      <p:pic>
        <p:nvPicPr>
          <p:cNvPr id="1123" name="Google Shape;1123;p61"/>
          <p:cNvPicPr preferRelativeResize="0"/>
          <p:nvPr/>
        </p:nvPicPr>
        <p:blipFill>
          <a:blip r:embed="rId3">
            <a:alphaModFix/>
          </a:blip>
          <a:stretch>
            <a:fillRect/>
          </a:stretch>
        </p:blipFill>
        <p:spPr>
          <a:xfrm>
            <a:off x="7236550" y="3479533"/>
            <a:ext cx="1633126" cy="13865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Using Meterpreter and Metasploit</a:t>
            </a:r>
            <a:endParaRPr/>
          </a:p>
        </p:txBody>
      </p:sp>
      <p:sp>
        <p:nvSpPr>
          <p:cNvPr id="1129" name="Google Shape;1129;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Issuing commands on the compromised host allows the attacker to communicate with other machines on its subnet.</a:t>
            </a:r>
            <a:endParaRPr/>
          </a:p>
        </p:txBody>
      </p:sp>
      <p:sp>
        <p:nvSpPr>
          <p:cNvPr id="1130" name="Google Shape;1130;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1" name="Google Shape;1131;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2" name="Google Shape;1132;p62"/>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solidFill>
                  <a:schemeClr val="dk1"/>
                </a:solidFill>
              </a:rPr>
              <a:t>An attacker who compromises this machine could open a Meterpreter to the victim, allowing them to issue commands from the compromised host. </a:t>
            </a:r>
            <a:endParaRPr/>
          </a:p>
        </p:txBody>
      </p:sp>
      <p:sp>
        <p:nvSpPr>
          <p:cNvPr id="1133" name="Google Shape;1133;p62"/>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i="1" lang="en">
                <a:solidFill>
                  <a:schemeClr val="dk1"/>
                </a:solidFill>
              </a:rPr>
              <a:t>But</a:t>
            </a:r>
            <a:r>
              <a:rPr lang="en">
                <a:solidFill>
                  <a:schemeClr val="dk1"/>
                </a:solidFill>
              </a:rPr>
              <a:t>, meterpreter does not contain all the same tools as a Kali installation, so interacting with the compromised host can be cumbersome. </a:t>
            </a:r>
            <a:endParaRPr/>
          </a:p>
        </p:txBody>
      </p:sp>
      <p:sp>
        <p:nvSpPr>
          <p:cNvPr id="1134" name="Google Shape;1134;p62"/>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i="1" lang="en">
                <a:solidFill>
                  <a:schemeClr val="dk1"/>
                </a:solidFill>
              </a:rPr>
              <a:t>So</a:t>
            </a:r>
            <a:r>
              <a:rPr lang="en">
                <a:solidFill>
                  <a:schemeClr val="dk1"/>
                </a:solidFill>
              </a:rPr>
              <a:t>, an attacker can use </a:t>
            </a:r>
            <a:r>
              <a:rPr b="1" lang="en">
                <a:solidFill>
                  <a:schemeClr val="dk1"/>
                </a:solidFill>
              </a:rPr>
              <a:t>Metasploit</a:t>
            </a:r>
            <a:r>
              <a:rPr lang="en">
                <a:solidFill>
                  <a:schemeClr val="dk1"/>
                </a:solidFill>
              </a:rPr>
              <a:t> to set up up the compromised machine as a </a:t>
            </a:r>
            <a:r>
              <a:rPr b="1" lang="en">
                <a:solidFill>
                  <a:schemeClr val="dk1"/>
                </a:solidFill>
              </a:rPr>
              <a:t>pivot point. </a:t>
            </a:r>
            <a:endParaRPr/>
          </a:p>
        </p:txBody>
      </p:sp>
      <p:sp>
        <p:nvSpPr>
          <p:cNvPr id="1135" name="Google Shape;1135;p62"/>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Metasploit </a:t>
            </a:r>
            <a:r>
              <a:rPr lang="en">
                <a:solidFill>
                  <a:schemeClr val="dk1"/>
                </a:solidFill>
              </a:rPr>
              <a:t>will route traffic from the victim to the foreign target, allowing you to issue commands as if you are attacking machine had an interface to the target subnet.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6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Exploiting RDP</a:t>
            </a:r>
            <a:endParaRPr/>
          </a:p>
        </p:txBody>
      </p:sp>
      <p:sp>
        <p:nvSpPr>
          <p:cNvPr id="1141" name="Google Shape;114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42" name="Google Shape;1142;p63"/>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3" name="Google Shape;1143;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Exploiting RDP</a:t>
            </a:r>
            <a:endParaRPr/>
          </a:p>
        </p:txBody>
      </p:sp>
      <p:sp>
        <p:nvSpPr>
          <p:cNvPr id="1149" name="Google Shape;1149;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Credentials discovered in the previous exercise can be used to open an RDP session as the student user. Next, we’ll learn to:</a:t>
            </a:r>
            <a:endParaRPr/>
          </a:p>
        </p:txBody>
      </p:sp>
      <p:sp>
        <p:nvSpPr>
          <p:cNvPr id="1150" name="Google Shape;1150;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51" name="Google Shape;1151;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2" name="Google Shape;1152;p6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Light"/>
                <a:ea typeface="Roboto Light"/>
                <a:cs typeface="Roboto Light"/>
                <a:sym typeface="Roboto Light"/>
              </a:rPr>
              <a:t>Upload a reverse TCP binary to a public SMB share on the first host they exploited.</a:t>
            </a:r>
            <a:endParaRPr sz="1600">
              <a:latin typeface="Roboto Light"/>
              <a:ea typeface="Roboto Light"/>
              <a:cs typeface="Roboto Light"/>
              <a:sym typeface="Roboto Light"/>
            </a:endParaRPr>
          </a:p>
        </p:txBody>
      </p:sp>
      <p:sp>
        <p:nvSpPr>
          <p:cNvPr id="1153" name="Google Shape;1153;p6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Light"/>
                <a:ea typeface="Roboto Light"/>
                <a:cs typeface="Roboto Light"/>
                <a:sym typeface="Roboto Light"/>
              </a:rPr>
              <a:t>Use their RDP credentials to log into the target as the student user on the new host</a:t>
            </a:r>
            <a:endParaRPr sz="1600">
              <a:latin typeface="Roboto Light"/>
              <a:ea typeface="Roboto Light"/>
              <a:cs typeface="Roboto Light"/>
              <a:sym typeface="Roboto Light"/>
            </a:endParaRPr>
          </a:p>
        </p:txBody>
      </p:sp>
      <p:sp>
        <p:nvSpPr>
          <p:cNvPr id="1154" name="Google Shape;1154;p6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Light"/>
                <a:ea typeface="Roboto Light"/>
                <a:cs typeface="Roboto Light"/>
                <a:sym typeface="Roboto Light"/>
              </a:rPr>
              <a:t>Download the Malicious binary and open a Meterpreter session on the new machine</a:t>
            </a:r>
            <a:endParaRPr sz="1600">
              <a:latin typeface="Roboto Light"/>
              <a:ea typeface="Roboto Light"/>
              <a:cs typeface="Roboto Light"/>
              <a:sym typeface="Roboto Light"/>
            </a:endParaRPr>
          </a:p>
        </p:txBody>
      </p:sp>
      <p:sp>
        <p:nvSpPr>
          <p:cNvPr id="1155" name="Google Shape;1155;p6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Light"/>
                <a:ea typeface="Roboto Light"/>
                <a:cs typeface="Roboto Light"/>
                <a:sym typeface="Roboto Light"/>
              </a:rPr>
              <a:t>Use the Meterpreter session to escalate from user to System </a:t>
            </a:r>
            <a:r>
              <a:rPr lang="en" sz="1600">
                <a:latin typeface="Roboto Light"/>
                <a:ea typeface="Roboto Light"/>
                <a:cs typeface="Roboto Light"/>
                <a:sym typeface="Roboto Light"/>
              </a:rPr>
              <a:t>privilege</a:t>
            </a:r>
            <a:r>
              <a:rPr lang="en" sz="1600">
                <a:latin typeface="Roboto Light"/>
                <a:ea typeface="Roboto Light"/>
                <a:cs typeface="Roboto Light"/>
                <a:sym typeface="Roboto Light"/>
              </a:rPr>
              <a:t>. </a:t>
            </a:r>
            <a:endParaRPr sz="1600">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65"/>
          <p:cNvSpPr/>
          <p:nvPr/>
        </p:nvSpPr>
        <p:spPr>
          <a:xfrm>
            <a:off x="343100" y="1112525"/>
            <a:ext cx="47523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5"/>
          <p:cNvSpPr/>
          <p:nvPr/>
        </p:nvSpPr>
        <p:spPr>
          <a:xfrm>
            <a:off x="3636350" y="1132875"/>
            <a:ext cx="51561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Pivoting Through SMB</a:t>
            </a:r>
            <a:endParaRPr/>
          </a:p>
        </p:txBody>
      </p:sp>
      <p:sp>
        <p:nvSpPr>
          <p:cNvPr id="1163" name="Google Shape;1163;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64" name="Google Shape;1164;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65" name="Google Shape;1165;p65"/>
          <p:cNvPicPr preferRelativeResize="0"/>
          <p:nvPr/>
        </p:nvPicPr>
        <p:blipFill>
          <a:blip r:embed="rId3">
            <a:alphaModFix/>
          </a:blip>
          <a:stretch>
            <a:fillRect/>
          </a:stretch>
        </p:blipFill>
        <p:spPr>
          <a:xfrm>
            <a:off x="997100" y="2456869"/>
            <a:ext cx="977600" cy="830006"/>
          </a:xfrm>
          <a:prstGeom prst="rect">
            <a:avLst/>
          </a:prstGeom>
          <a:noFill/>
          <a:ln>
            <a:noFill/>
          </a:ln>
        </p:spPr>
      </p:pic>
      <p:sp>
        <p:nvSpPr>
          <p:cNvPr id="1166" name="Google Shape;1166;p65"/>
          <p:cNvSpPr txBox="1"/>
          <p:nvPr/>
        </p:nvSpPr>
        <p:spPr>
          <a:xfrm>
            <a:off x="343100" y="669188"/>
            <a:ext cx="8321400" cy="32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AutoNum type="arabicPeriod"/>
            </a:pPr>
            <a:r>
              <a:rPr lang="en" sz="1800">
                <a:solidFill>
                  <a:schemeClr val="dk1"/>
                </a:solidFill>
                <a:latin typeface="Roboto"/>
                <a:ea typeface="Roboto"/>
                <a:cs typeface="Roboto"/>
                <a:sym typeface="Roboto"/>
              </a:rPr>
              <a:t>Exploit a host on the same subnet.</a:t>
            </a:r>
            <a:r>
              <a:rPr lang="en">
                <a:solidFill>
                  <a:schemeClr val="dk1"/>
                </a:solidFill>
              </a:rPr>
              <a:t> </a:t>
            </a:r>
            <a:endParaRPr/>
          </a:p>
        </p:txBody>
      </p:sp>
      <p:sp>
        <p:nvSpPr>
          <p:cNvPr id="1167" name="Google Shape;1167;p65"/>
          <p:cNvSpPr txBox="1"/>
          <p:nvPr/>
        </p:nvSpPr>
        <p:spPr>
          <a:xfrm>
            <a:off x="1621852" y="1200463"/>
            <a:ext cx="2014500" cy="2268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10.10.10.0/24</a:t>
            </a:r>
            <a:endParaRPr sz="1200"/>
          </a:p>
        </p:txBody>
      </p:sp>
      <p:sp>
        <p:nvSpPr>
          <p:cNvPr id="1168" name="Google Shape;1168;p65"/>
          <p:cNvSpPr txBox="1"/>
          <p:nvPr/>
        </p:nvSpPr>
        <p:spPr>
          <a:xfrm>
            <a:off x="5350425" y="1200475"/>
            <a:ext cx="2142900" cy="226800"/>
          </a:xfrm>
          <a:prstGeom prst="rect">
            <a:avLst/>
          </a:prstGeom>
          <a:solidFill>
            <a:srgbClr val="F6B2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172.16.0.0/24</a:t>
            </a:r>
            <a:endParaRPr sz="1200"/>
          </a:p>
        </p:txBody>
      </p:sp>
      <p:pic>
        <p:nvPicPr>
          <p:cNvPr id="1169" name="Google Shape;1169;p65"/>
          <p:cNvPicPr preferRelativeResize="0"/>
          <p:nvPr/>
        </p:nvPicPr>
        <p:blipFill>
          <a:blip r:embed="rId4">
            <a:alphaModFix/>
          </a:blip>
          <a:stretch>
            <a:fillRect/>
          </a:stretch>
        </p:blipFill>
        <p:spPr>
          <a:xfrm>
            <a:off x="3923412" y="2551075"/>
            <a:ext cx="977575" cy="811876"/>
          </a:xfrm>
          <a:prstGeom prst="rect">
            <a:avLst/>
          </a:prstGeom>
          <a:noFill/>
          <a:ln>
            <a:noFill/>
          </a:ln>
        </p:spPr>
      </p:pic>
      <p:pic>
        <p:nvPicPr>
          <p:cNvPr id="1170" name="Google Shape;1170;p65"/>
          <p:cNvPicPr preferRelativeResize="0"/>
          <p:nvPr/>
        </p:nvPicPr>
        <p:blipFill>
          <a:blip r:embed="rId4">
            <a:alphaModFix/>
          </a:blip>
          <a:stretch>
            <a:fillRect/>
          </a:stretch>
        </p:blipFill>
        <p:spPr>
          <a:xfrm>
            <a:off x="6584375" y="2551071"/>
            <a:ext cx="977600" cy="811905"/>
          </a:xfrm>
          <a:prstGeom prst="rect">
            <a:avLst/>
          </a:prstGeom>
          <a:noFill/>
          <a:ln>
            <a:noFill/>
          </a:ln>
        </p:spPr>
      </p:pic>
      <p:sp>
        <p:nvSpPr>
          <p:cNvPr id="1171" name="Google Shape;1171;p65"/>
          <p:cNvSpPr txBox="1"/>
          <p:nvPr/>
        </p:nvSpPr>
        <p:spPr>
          <a:xfrm>
            <a:off x="3992050" y="2614025"/>
            <a:ext cx="840300" cy="515700"/>
          </a:xfrm>
          <a:prstGeom prst="rect">
            <a:avLst/>
          </a:prstGeom>
          <a:solidFill>
            <a:srgbClr val="FFFFFF"/>
          </a:solidFill>
          <a:ln cap="flat" cmpd="sng" w="9525">
            <a:solidFill>
              <a:srgbClr val="990000"/>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Exploited Host</a:t>
            </a:r>
            <a:endParaRPr sz="900">
              <a:latin typeface="Roboto"/>
              <a:ea typeface="Roboto"/>
              <a:cs typeface="Roboto"/>
              <a:sym typeface="Roboto"/>
            </a:endParaRPr>
          </a:p>
        </p:txBody>
      </p:sp>
      <p:sp>
        <p:nvSpPr>
          <p:cNvPr id="1172" name="Google Shape;1172;p65"/>
          <p:cNvSpPr txBox="1"/>
          <p:nvPr/>
        </p:nvSpPr>
        <p:spPr>
          <a:xfrm>
            <a:off x="6653025" y="2614025"/>
            <a:ext cx="840300" cy="515700"/>
          </a:xfrm>
          <a:prstGeom prst="rect">
            <a:avLst/>
          </a:prstGeom>
          <a:solidFill>
            <a:srgbClr val="F3F3F3"/>
          </a:solidFill>
          <a:ln cap="flat" cmpd="sng" w="9525">
            <a:solidFill>
              <a:srgbClr val="38761D"/>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Target Machine</a:t>
            </a:r>
            <a:endParaRPr sz="900">
              <a:latin typeface="Roboto"/>
              <a:ea typeface="Roboto"/>
              <a:cs typeface="Roboto"/>
              <a:sym typeface="Roboto"/>
            </a:endParaRPr>
          </a:p>
        </p:txBody>
      </p:sp>
      <p:pic>
        <p:nvPicPr>
          <p:cNvPr id="1173" name="Google Shape;1173;p65"/>
          <p:cNvPicPr preferRelativeResize="0"/>
          <p:nvPr/>
        </p:nvPicPr>
        <p:blipFill>
          <a:blip r:embed="rId4">
            <a:alphaModFix/>
          </a:blip>
          <a:stretch>
            <a:fillRect/>
          </a:stretch>
        </p:blipFill>
        <p:spPr>
          <a:xfrm>
            <a:off x="1226325" y="3793051"/>
            <a:ext cx="743450" cy="617426"/>
          </a:xfrm>
          <a:prstGeom prst="rect">
            <a:avLst/>
          </a:prstGeom>
          <a:noFill/>
          <a:ln>
            <a:noFill/>
          </a:ln>
        </p:spPr>
      </p:pic>
      <p:pic>
        <p:nvPicPr>
          <p:cNvPr id="1174" name="Google Shape;1174;p65"/>
          <p:cNvPicPr preferRelativeResize="0"/>
          <p:nvPr/>
        </p:nvPicPr>
        <p:blipFill>
          <a:blip r:embed="rId4">
            <a:alphaModFix/>
          </a:blip>
          <a:stretch>
            <a:fillRect/>
          </a:stretch>
        </p:blipFill>
        <p:spPr>
          <a:xfrm>
            <a:off x="2347525" y="1571701"/>
            <a:ext cx="743450" cy="617426"/>
          </a:xfrm>
          <a:prstGeom prst="rect">
            <a:avLst/>
          </a:prstGeom>
          <a:noFill/>
          <a:ln>
            <a:noFill/>
          </a:ln>
        </p:spPr>
      </p:pic>
      <p:pic>
        <p:nvPicPr>
          <p:cNvPr id="1175" name="Google Shape;1175;p65"/>
          <p:cNvPicPr preferRelativeResize="0"/>
          <p:nvPr/>
        </p:nvPicPr>
        <p:blipFill>
          <a:blip r:embed="rId4">
            <a:alphaModFix/>
          </a:blip>
          <a:stretch>
            <a:fillRect/>
          </a:stretch>
        </p:blipFill>
        <p:spPr>
          <a:xfrm>
            <a:off x="2600075" y="3575463"/>
            <a:ext cx="743450" cy="617426"/>
          </a:xfrm>
          <a:prstGeom prst="rect">
            <a:avLst/>
          </a:prstGeom>
          <a:noFill/>
          <a:ln>
            <a:noFill/>
          </a:ln>
        </p:spPr>
      </p:pic>
      <p:pic>
        <p:nvPicPr>
          <p:cNvPr id="1176" name="Google Shape;1176;p65"/>
          <p:cNvPicPr preferRelativeResize="0"/>
          <p:nvPr/>
        </p:nvPicPr>
        <p:blipFill>
          <a:blip r:embed="rId4">
            <a:alphaModFix/>
          </a:blip>
          <a:stretch>
            <a:fillRect/>
          </a:stretch>
        </p:blipFill>
        <p:spPr>
          <a:xfrm>
            <a:off x="1058700" y="1703176"/>
            <a:ext cx="743450" cy="617426"/>
          </a:xfrm>
          <a:prstGeom prst="rect">
            <a:avLst/>
          </a:prstGeom>
          <a:noFill/>
          <a:ln>
            <a:noFill/>
          </a:ln>
        </p:spPr>
      </p:pic>
      <p:pic>
        <p:nvPicPr>
          <p:cNvPr id="1177" name="Google Shape;1177;p65"/>
          <p:cNvPicPr preferRelativeResize="0"/>
          <p:nvPr/>
        </p:nvPicPr>
        <p:blipFill>
          <a:blip r:embed="rId4">
            <a:alphaModFix/>
          </a:blip>
          <a:stretch>
            <a:fillRect/>
          </a:stretch>
        </p:blipFill>
        <p:spPr>
          <a:xfrm>
            <a:off x="5350425" y="3983813"/>
            <a:ext cx="743450" cy="617426"/>
          </a:xfrm>
          <a:prstGeom prst="rect">
            <a:avLst/>
          </a:prstGeom>
          <a:noFill/>
          <a:ln>
            <a:noFill/>
          </a:ln>
        </p:spPr>
      </p:pic>
      <p:pic>
        <p:nvPicPr>
          <p:cNvPr id="1178" name="Google Shape;1178;p65"/>
          <p:cNvPicPr preferRelativeResize="0"/>
          <p:nvPr/>
        </p:nvPicPr>
        <p:blipFill>
          <a:blip r:embed="rId4">
            <a:alphaModFix/>
          </a:blip>
          <a:stretch>
            <a:fillRect/>
          </a:stretch>
        </p:blipFill>
        <p:spPr>
          <a:xfrm>
            <a:off x="7286175" y="3688338"/>
            <a:ext cx="743450" cy="617426"/>
          </a:xfrm>
          <a:prstGeom prst="rect">
            <a:avLst/>
          </a:prstGeom>
          <a:noFill/>
          <a:ln>
            <a:noFill/>
          </a:ln>
        </p:spPr>
      </p:pic>
      <p:pic>
        <p:nvPicPr>
          <p:cNvPr id="1179" name="Google Shape;1179;p65"/>
          <p:cNvPicPr preferRelativeResize="0"/>
          <p:nvPr/>
        </p:nvPicPr>
        <p:blipFill>
          <a:blip r:embed="rId4">
            <a:alphaModFix/>
          </a:blip>
          <a:stretch>
            <a:fillRect/>
          </a:stretch>
        </p:blipFill>
        <p:spPr>
          <a:xfrm>
            <a:off x="5593375" y="1630338"/>
            <a:ext cx="743450" cy="617426"/>
          </a:xfrm>
          <a:prstGeom prst="rect">
            <a:avLst/>
          </a:prstGeom>
          <a:noFill/>
          <a:ln>
            <a:noFill/>
          </a:ln>
        </p:spPr>
      </p:pic>
      <p:pic>
        <p:nvPicPr>
          <p:cNvPr id="1180" name="Google Shape;1180;p65"/>
          <p:cNvPicPr preferRelativeResize="0"/>
          <p:nvPr/>
        </p:nvPicPr>
        <p:blipFill>
          <a:blip r:embed="rId4">
            <a:alphaModFix/>
          </a:blip>
          <a:stretch>
            <a:fillRect/>
          </a:stretch>
        </p:blipFill>
        <p:spPr>
          <a:xfrm>
            <a:off x="7123300" y="1802313"/>
            <a:ext cx="743450" cy="617426"/>
          </a:xfrm>
          <a:prstGeom prst="rect">
            <a:avLst/>
          </a:prstGeom>
          <a:noFill/>
          <a:ln>
            <a:noFill/>
          </a:ln>
        </p:spPr>
      </p:pic>
      <p:sp>
        <p:nvSpPr>
          <p:cNvPr id="1181" name="Google Shape;1181;p65"/>
          <p:cNvSpPr/>
          <p:nvPr/>
        </p:nvSpPr>
        <p:spPr>
          <a:xfrm>
            <a:off x="2020100" y="2666150"/>
            <a:ext cx="1857900" cy="432300"/>
          </a:xfrm>
          <a:prstGeom prst="rightArrow">
            <a:avLst>
              <a:gd fmla="val 50000" name="adj1"/>
              <a:gd fmla="val 50000" name="adj2"/>
            </a:avLst>
          </a:prstGeom>
          <a:solidFill>
            <a:srgbClr val="D9D9D9"/>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Light"/>
                <a:ea typeface="Roboto Light"/>
                <a:cs typeface="Roboto Light"/>
                <a:sym typeface="Roboto Light"/>
              </a:rPr>
              <a:t>Exploiting</a:t>
            </a:r>
            <a:endParaRPr sz="1200">
              <a:latin typeface="Roboto Light"/>
              <a:ea typeface="Roboto Light"/>
              <a:cs typeface="Roboto Light"/>
              <a:sym typeface="Roboto Light"/>
            </a:endParaRPr>
          </a:p>
        </p:txBody>
      </p:sp>
      <p:pic>
        <p:nvPicPr>
          <p:cNvPr id="1182" name="Google Shape;1182;p65"/>
          <p:cNvPicPr preferRelativeResize="0"/>
          <p:nvPr/>
        </p:nvPicPr>
        <p:blipFill>
          <a:blip r:embed="rId5">
            <a:alphaModFix/>
          </a:blip>
          <a:stretch>
            <a:fillRect/>
          </a:stretch>
        </p:blipFill>
        <p:spPr>
          <a:xfrm>
            <a:off x="2751250" y="2456875"/>
            <a:ext cx="339726" cy="32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66"/>
          <p:cNvSpPr/>
          <p:nvPr/>
        </p:nvSpPr>
        <p:spPr>
          <a:xfrm>
            <a:off x="343100" y="1112525"/>
            <a:ext cx="47523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6"/>
          <p:cNvSpPr/>
          <p:nvPr/>
        </p:nvSpPr>
        <p:spPr>
          <a:xfrm>
            <a:off x="3636350" y="1132875"/>
            <a:ext cx="51561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Pivoting Through SMB</a:t>
            </a:r>
            <a:endParaRPr/>
          </a:p>
        </p:txBody>
      </p:sp>
      <p:sp>
        <p:nvSpPr>
          <p:cNvPr id="1190" name="Google Shape;119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1" name="Google Shape;1191;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92" name="Google Shape;1192;p66"/>
          <p:cNvPicPr preferRelativeResize="0"/>
          <p:nvPr/>
        </p:nvPicPr>
        <p:blipFill>
          <a:blip r:embed="rId3">
            <a:alphaModFix/>
          </a:blip>
          <a:stretch>
            <a:fillRect/>
          </a:stretch>
        </p:blipFill>
        <p:spPr>
          <a:xfrm>
            <a:off x="997100" y="2456869"/>
            <a:ext cx="977600" cy="830006"/>
          </a:xfrm>
          <a:prstGeom prst="rect">
            <a:avLst/>
          </a:prstGeom>
          <a:noFill/>
          <a:ln>
            <a:noFill/>
          </a:ln>
        </p:spPr>
      </p:pic>
      <p:sp>
        <p:nvSpPr>
          <p:cNvPr id="1193" name="Google Shape;1193;p66"/>
          <p:cNvSpPr txBox="1"/>
          <p:nvPr/>
        </p:nvSpPr>
        <p:spPr>
          <a:xfrm>
            <a:off x="343100" y="669188"/>
            <a:ext cx="83214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2.	</a:t>
            </a:r>
            <a:r>
              <a:rPr lang="en" sz="1800">
                <a:solidFill>
                  <a:schemeClr val="dk1"/>
                </a:solidFill>
                <a:latin typeface="Roboto"/>
                <a:ea typeface="Roboto"/>
                <a:cs typeface="Roboto"/>
                <a:sym typeface="Roboto"/>
              </a:rPr>
              <a:t>Open a Meterpreter session on compromised host. </a:t>
            </a:r>
            <a:endParaRPr sz="1800">
              <a:solidFill>
                <a:schemeClr val="dk1"/>
              </a:solidFill>
              <a:latin typeface="Roboto"/>
              <a:ea typeface="Roboto"/>
              <a:cs typeface="Roboto"/>
              <a:sym typeface="Roboto"/>
            </a:endParaRPr>
          </a:p>
        </p:txBody>
      </p:sp>
      <p:sp>
        <p:nvSpPr>
          <p:cNvPr id="1194" name="Google Shape;1194;p66"/>
          <p:cNvSpPr txBox="1"/>
          <p:nvPr/>
        </p:nvSpPr>
        <p:spPr>
          <a:xfrm>
            <a:off x="1621852" y="1200463"/>
            <a:ext cx="2014500" cy="2268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10.10.10.0/24</a:t>
            </a:r>
            <a:endParaRPr sz="1200"/>
          </a:p>
        </p:txBody>
      </p:sp>
      <p:sp>
        <p:nvSpPr>
          <p:cNvPr id="1195" name="Google Shape;1195;p66"/>
          <p:cNvSpPr txBox="1"/>
          <p:nvPr/>
        </p:nvSpPr>
        <p:spPr>
          <a:xfrm>
            <a:off x="5350425" y="1200475"/>
            <a:ext cx="2142900" cy="226800"/>
          </a:xfrm>
          <a:prstGeom prst="rect">
            <a:avLst/>
          </a:prstGeom>
          <a:solidFill>
            <a:srgbClr val="F6B2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172.16.0.0/24</a:t>
            </a:r>
            <a:endParaRPr sz="1200"/>
          </a:p>
        </p:txBody>
      </p:sp>
      <p:pic>
        <p:nvPicPr>
          <p:cNvPr id="1196" name="Google Shape;1196;p66"/>
          <p:cNvPicPr preferRelativeResize="0"/>
          <p:nvPr/>
        </p:nvPicPr>
        <p:blipFill>
          <a:blip r:embed="rId4">
            <a:alphaModFix/>
          </a:blip>
          <a:stretch>
            <a:fillRect/>
          </a:stretch>
        </p:blipFill>
        <p:spPr>
          <a:xfrm>
            <a:off x="3923412" y="2551075"/>
            <a:ext cx="977575" cy="811876"/>
          </a:xfrm>
          <a:prstGeom prst="rect">
            <a:avLst/>
          </a:prstGeom>
          <a:noFill/>
          <a:ln>
            <a:noFill/>
          </a:ln>
        </p:spPr>
      </p:pic>
      <p:pic>
        <p:nvPicPr>
          <p:cNvPr id="1197" name="Google Shape;1197;p66"/>
          <p:cNvPicPr preferRelativeResize="0"/>
          <p:nvPr/>
        </p:nvPicPr>
        <p:blipFill>
          <a:blip r:embed="rId4">
            <a:alphaModFix/>
          </a:blip>
          <a:stretch>
            <a:fillRect/>
          </a:stretch>
        </p:blipFill>
        <p:spPr>
          <a:xfrm>
            <a:off x="6584375" y="2551071"/>
            <a:ext cx="977600" cy="811905"/>
          </a:xfrm>
          <a:prstGeom prst="rect">
            <a:avLst/>
          </a:prstGeom>
          <a:noFill/>
          <a:ln>
            <a:noFill/>
          </a:ln>
        </p:spPr>
      </p:pic>
      <p:sp>
        <p:nvSpPr>
          <p:cNvPr id="1198" name="Google Shape;1198;p66"/>
          <p:cNvSpPr txBox="1"/>
          <p:nvPr/>
        </p:nvSpPr>
        <p:spPr>
          <a:xfrm>
            <a:off x="3992050" y="2614025"/>
            <a:ext cx="840300" cy="515700"/>
          </a:xfrm>
          <a:prstGeom prst="rect">
            <a:avLst/>
          </a:prstGeom>
          <a:solidFill>
            <a:srgbClr val="F4CCCC"/>
          </a:solidFill>
          <a:ln cap="flat" cmpd="sng" w="9525">
            <a:solidFill>
              <a:srgbClr val="990000"/>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Exploited Host</a:t>
            </a:r>
            <a:endParaRPr sz="900">
              <a:latin typeface="Roboto"/>
              <a:ea typeface="Roboto"/>
              <a:cs typeface="Roboto"/>
              <a:sym typeface="Roboto"/>
            </a:endParaRPr>
          </a:p>
        </p:txBody>
      </p:sp>
      <p:sp>
        <p:nvSpPr>
          <p:cNvPr id="1199" name="Google Shape;1199;p66"/>
          <p:cNvSpPr txBox="1"/>
          <p:nvPr/>
        </p:nvSpPr>
        <p:spPr>
          <a:xfrm>
            <a:off x="6653025" y="2614025"/>
            <a:ext cx="840300" cy="515700"/>
          </a:xfrm>
          <a:prstGeom prst="rect">
            <a:avLst/>
          </a:prstGeom>
          <a:solidFill>
            <a:srgbClr val="F3F3F3"/>
          </a:solidFill>
          <a:ln cap="flat" cmpd="sng" w="9525">
            <a:solidFill>
              <a:srgbClr val="38761D"/>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Target Machine</a:t>
            </a:r>
            <a:endParaRPr sz="900">
              <a:latin typeface="Roboto"/>
              <a:ea typeface="Roboto"/>
              <a:cs typeface="Roboto"/>
              <a:sym typeface="Roboto"/>
            </a:endParaRPr>
          </a:p>
        </p:txBody>
      </p:sp>
      <p:pic>
        <p:nvPicPr>
          <p:cNvPr id="1200" name="Google Shape;1200;p66"/>
          <p:cNvPicPr preferRelativeResize="0"/>
          <p:nvPr/>
        </p:nvPicPr>
        <p:blipFill>
          <a:blip r:embed="rId4">
            <a:alphaModFix/>
          </a:blip>
          <a:stretch>
            <a:fillRect/>
          </a:stretch>
        </p:blipFill>
        <p:spPr>
          <a:xfrm>
            <a:off x="1226325" y="3793051"/>
            <a:ext cx="743450" cy="617426"/>
          </a:xfrm>
          <a:prstGeom prst="rect">
            <a:avLst/>
          </a:prstGeom>
          <a:noFill/>
          <a:ln>
            <a:noFill/>
          </a:ln>
        </p:spPr>
      </p:pic>
      <p:pic>
        <p:nvPicPr>
          <p:cNvPr id="1201" name="Google Shape;1201;p66"/>
          <p:cNvPicPr preferRelativeResize="0"/>
          <p:nvPr/>
        </p:nvPicPr>
        <p:blipFill>
          <a:blip r:embed="rId4">
            <a:alphaModFix/>
          </a:blip>
          <a:stretch>
            <a:fillRect/>
          </a:stretch>
        </p:blipFill>
        <p:spPr>
          <a:xfrm>
            <a:off x="2347525" y="1571701"/>
            <a:ext cx="743450" cy="617426"/>
          </a:xfrm>
          <a:prstGeom prst="rect">
            <a:avLst/>
          </a:prstGeom>
          <a:noFill/>
          <a:ln>
            <a:noFill/>
          </a:ln>
        </p:spPr>
      </p:pic>
      <p:pic>
        <p:nvPicPr>
          <p:cNvPr id="1202" name="Google Shape;1202;p66"/>
          <p:cNvPicPr preferRelativeResize="0"/>
          <p:nvPr/>
        </p:nvPicPr>
        <p:blipFill>
          <a:blip r:embed="rId4">
            <a:alphaModFix/>
          </a:blip>
          <a:stretch>
            <a:fillRect/>
          </a:stretch>
        </p:blipFill>
        <p:spPr>
          <a:xfrm>
            <a:off x="2600075" y="3575463"/>
            <a:ext cx="743450" cy="617426"/>
          </a:xfrm>
          <a:prstGeom prst="rect">
            <a:avLst/>
          </a:prstGeom>
          <a:noFill/>
          <a:ln>
            <a:noFill/>
          </a:ln>
        </p:spPr>
      </p:pic>
      <p:pic>
        <p:nvPicPr>
          <p:cNvPr id="1203" name="Google Shape;1203;p66"/>
          <p:cNvPicPr preferRelativeResize="0"/>
          <p:nvPr/>
        </p:nvPicPr>
        <p:blipFill>
          <a:blip r:embed="rId4">
            <a:alphaModFix/>
          </a:blip>
          <a:stretch>
            <a:fillRect/>
          </a:stretch>
        </p:blipFill>
        <p:spPr>
          <a:xfrm>
            <a:off x="1058700" y="1703176"/>
            <a:ext cx="743450" cy="617426"/>
          </a:xfrm>
          <a:prstGeom prst="rect">
            <a:avLst/>
          </a:prstGeom>
          <a:noFill/>
          <a:ln>
            <a:noFill/>
          </a:ln>
        </p:spPr>
      </p:pic>
      <p:pic>
        <p:nvPicPr>
          <p:cNvPr id="1204" name="Google Shape;1204;p66"/>
          <p:cNvPicPr preferRelativeResize="0"/>
          <p:nvPr/>
        </p:nvPicPr>
        <p:blipFill>
          <a:blip r:embed="rId4">
            <a:alphaModFix/>
          </a:blip>
          <a:stretch>
            <a:fillRect/>
          </a:stretch>
        </p:blipFill>
        <p:spPr>
          <a:xfrm>
            <a:off x="5350425" y="3983813"/>
            <a:ext cx="743450" cy="617426"/>
          </a:xfrm>
          <a:prstGeom prst="rect">
            <a:avLst/>
          </a:prstGeom>
          <a:noFill/>
          <a:ln>
            <a:noFill/>
          </a:ln>
        </p:spPr>
      </p:pic>
      <p:pic>
        <p:nvPicPr>
          <p:cNvPr id="1205" name="Google Shape;1205;p66"/>
          <p:cNvPicPr preferRelativeResize="0"/>
          <p:nvPr/>
        </p:nvPicPr>
        <p:blipFill>
          <a:blip r:embed="rId4">
            <a:alphaModFix/>
          </a:blip>
          <a:stretch>
            <a:fillRect/>
          </a:stretch>
        </p:blipFill>
        <p:spPr>
          <a:xfrm>
            <a:off x="7286175" y="3688338"/>
            <a:ext cx="743450" cy="617426"/>
          </a:xfrm>
          <a:prstGeom prst="rect">
            <a:avLst/>
          </a:prstGeom>
          <a:noFill/>
          <a:ln>
            <a:noFill/>
          </a:ln>
        </p:spPr>
      </p:pic>
      <p:pic>
        <p:nvPicPr>
          <p:cNvPr id="1206" name="Google Shape;1206;p66"/>
          <p:cNvPicPr preferRelativeResize="0"/>
          <p:nvPr/>
        </p:nvPicPr>
        <p:blipFill>
          <a:blip r:embed="rId4">
            <a:alphaModFix/>
          </a:blip>
          <a:stretch>
            <a:fillRect/>
          </a:stretch>
        </p:blipFill>
        <p:spPr>
          <a:xfrm>
            <a:off x="5593375" y="1630338"/>
            <a:ext cx="743450" cy="617426"/>
          </a:xfrm>
          <a:prstGeom prst="rect">
            <a:avLst/>
          </a:prstGeom>
          <a:noFill/>
          <a:ln>
            <a:noFill/>
          </a:ln>
        </p:spPr>
      </p:pic>
      <p:pic>
        <p:nvPicPr>
          <p:cNvPr id="1207" name="Google Shape;1207;p66"/>
          <p:cNvPicPr preferRelativeResize="0"/>
          <p:nvPr/>
        </p:nvPicPr>
        <p:blipFill>
          <a:blip r:embed="rId4">
            <a:alphaModFix/>
          </a:blip>
          <a:stretch>
            <a:fillRect/>
          </a:stretch>
        </p:blipFill>
        <p:spPr>
          <a:xfrm>
            <a:off x="7119775" y="1802313"/>
            <a:ext cx="743450" cy="617426"/>
          </a:xfrm>
          <a:prstGeom prst="rect">
            <a:avLst/>
          </a:prstGeom>
          <a:noFill/>
          <a:ln>
            <a:noFill/>
          </a:ln>
        </p:spPr>
      </p:pic>
      <p:sp>
        <p:nvSpPr>
          <p:cNvPr id="1208" name="Google Shape;1208;p66"/>
          <p:cNvSpPr/>
          <p:nvPr/>
        </p:nvSpPr>
        <p:spPr>
          <a:xfrm>
            <a:off x="1997550" y="2624450"/>
            <a:ext cx="1948500" cy="515700"/>
          </a:xfrm>
          <a:prstGeom prst="leftRightArrow">
            <a:avLst>
              <a:gd fmla="val 50000" name="adj1"/>
              <a:gd fmla="val 50000" name="adj2"/>
            </a:avLst>
          </a:prstGeom>
          <a:solidFill>
            <a:schemeClr val="lt2"/>
          </a:solidFill>
          <a:ln cap="flat" cmpd="sng" w="28575">
            <a:solidFill>
              <a:srgbClr val="07376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Light"/>
                <a:ea typeface="Roboto Light"/>
                <a:cs typeface="Roboto Light"/>
                <a:sym typeface="Roboto Light"/>
              </a:rPr>
              <a:t>Meterpreter Session 1 </a:t>
            </a:r>
            <a:endParaRPr sz="1200">
              <a:latin typeface="Roboto Light"/>
              <a:ea typeface="Roboto Light"/>
              <a:cs typeface="Roboto Light"/>
              <a:sym typeface="Roboto Light"/>
            </a:endParaRPr>
          </a:p>
        </p:txBody>
      </p:sp>
      <p:pic>
        <p:nvPicPr>
          <p:cNvPr id="1209" name="Google Shape;1209;p66"/>
          <p:cNvPicPr preferRelativeResize="0"/>
          <p:nvPr/>
        </p:nvPicPr>
        <p:blipFill>
          <a:blip r:embed="rId5">
            <a:alphaModFix/>
          </a:blip>
          <a:stretch>
            <a:fillRect/>
          </a:stretch>
        </p:blipFill>
        <p:spPr>
          <a:xfrm>
            <a:off x="4242338" y="3362975"/>
            <a:ext cx="339726" cy="328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67"/>
          <p:cNvSpPr/>
          <p:nvPr/>
        </p:nvSpPr>
        <p:spPr>
          <a:xfrm>
            <a:off x="343100" y="1112525"/>
            <a:ext cx="47523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7"/>
          <p:cNvSpPr/>
          <p:nvPr/>
        </p:nvSpPr>
        <p:spPr>
          <a:xfrm>
            <a:off x="3636350" y="1132875"/>
            <a:ext cx="51561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Pivoting Through SMB</a:t>
            </a:r>
            <a:endParaRPr/>
          </a:p>
        </p:txBody>
      </p:sp>
      <p:sp>
        <p:nvSpPr>
          <p:cNvPr id="1217" name="Google Shape;1217;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8" name="Google Shape;1218;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19" name="Google Shape;1219;p67"/>
          <p:cNvPicPr preferRelativeResize="0"/>
          <p:nvPr/>
        </p:nvPicPr>
        <p:blipFill>
          <a:blip r:embed="rId3">
            <a:alphaModFix/>
          </a:blip>
          <a:stretch>
            <a:fillRect/>
          </a:stretch>
        </p:blipFill>
        <p:spPr>
          <a:xfrm>
            <a:off x="997100" y="2456869"/>
            <a:ext cx="977600" cy="830006"/>
          </a:xfrm>
          <a:prstGeom prst="rect">
            <a:avLst/>
          </a:prstGeom>
          <a:noFill/>
          <a:ln>
            <a:noFill/>
          </a:ln>
        </p:spPr>
      </p:pic>
      <p:sp>
        <p:nvSpPr>
          <p:cNvPr id="1220" name="Google Shape;1220;p67"/>
          <p:cNvSpPr txBox="1"/>
          <p:nvPr/>
        </p:nvSpPr>
        <p:spPr>
          <a:xfrm>
            <a:off x="343100" y="669188"/>
            <a:ext cx="83214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3. 	Upload malware to a public SMB share. </a:t>
            </a:r>
            <a:endParaRPr>
              <a:solidFill>
                <a:schemeClr val="dk1"/>
              </a:solidFill>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221" name="Google Shape;1221;p67"/>
          <p:cNvSpPr txBox="1"/>
          <p:nvPr/>
        </p:nvSpPr>
        <p:spPr>
          <a:xfrm>
            <a:off x="1621852" y="1200463"/>
            <a:ext cx="2014500" cy="2268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10.10.10.0/24</a:t>
            </a:r>
            <a:endParaRPr sz="1200"/>
          </a:p>
        </p:txBody>
      </p:sp>
      <p:sp>
        <p:nvSpPr>
          <p:cNvPr id="1222" name="Google Shape;1222;p67"/>
          <p:cNvSpPr txBox="1"/>
          <p:nvPr/>
        </p:nvSpPr>
        <p:spPr>
          <a:xfrm>
            <a:off x="5350425" y="1200475"/>
            <a:ext cx="2142900" cy="226800"/>
          </a:xfrm>
          <a:prstGeom prst="rect">
            <a:avLst/>
          </a:prstGeom>
          <a:solidFill>
            <a:srgbClr val="F6B2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172.16.0.0/24</a:t>
            </a:r>
            <a:endParaRPr sz="1200"/>
          </a:p>
        </p:txBody>
      </p:sp>
      <p:pic>
        <p:nvPicPr>
          <p:cNvPr id="1223" name="Google Shape;1223;p67"/>
          <p:cNvPicPr preferRelativeResize="0"/>
          <p:nvPr/>
        </p:nvPicPr>
        <p:blipFill>
          <a:blip r:embed="rId4">
            <a:alphaModFix/>
          </a:blip>
          <a:stretch>
            <a:fillRect/>
          </a:stretch>
        </p:blipFill>
        <p:spPr>
          <a:xfrm>
            <a:off x="3923412" y="2551075"/>
            <a:ext cx="977575" cy="811876"/>
          </a:xfrm>
          <a:prstGeom prst="rect">
            <a:avLst/>
          </a:prstGeom>
          <a:noFill/>
          <a:ln>
            <a:noFill/>
          </a:ln>
        </p:spPr>
      </p:pic>
      <p:pic>
        <p:nvPicPr>
          <p:cNvPr id="1224" name="Google Shape;1224;p67"/>
          <p:cNvPicPr preferRelativeResize="0"/>
          <p:nvPr/>
        </p:nvPicPr>
        <p:blipFill>
          <a:blip r:embed="rId4">
            <a:alphaModFix/>
          </a:blip>
          <a:stretch>
            <a:fillRect/>
          </a:stretch>
        </p:blipFill>
        <p:spPr>
          <a:xfrm>
            <a:off x="6584375" y="2551071"/>
            <a:ext cx="977600" cy="811905"/>
          </a:xfrm>
          <a:prstGeom prst="rect">
            <a:avLst/>
          </a:prstGeom>
          <a:noFill/>
          <a:ln>
            <a:noFill/>
          </a:ln>
        </p:spPr>
      </p:pic>
      <p:sp>
        <p:nvSpPr>
          <p:cNvPr id="1225" name="Google Shape;1225;p67"/>
          <p:cNvSpPr txBox="1"/>
          <p:nvPr/>
        </p:nvSpPr>
        <p:spPr>
          <a:xfrm>
            <a:off x="3992050" y="2614025"/>
            <a:ext cx="840300" cy="515700"/>
          </a:xfrm>
          <a:prstGeom prst="rect">
            <a:avLst/>
          </a:prstGeom>
          <a:solidFill>
            <a:srgbClr val="F4CCCC"/>
          </a:solidFill>
          <a:ln cap="flat" cmpd="sng" w="9525">
            <a:solidFill>
              <a:srgbClr val="990000"/>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latin typeface="Roboto"/>
                <a:ea typeface="Roboto"/>
                <a:cs typeface="Roboto"/>
                <a:sym typeface="Roboto"/>
              </a:rPr>
              <a:t>Running </a:t>
            </a:r>
            <a:r>
              <a:rPr lang="en">
                <a:solidFill>
                  <a:srgbClr val="660000"/>
                </a:solidFill>
                <a:latin typeface="Roboto"/>
                <a:ea typeface="Roboto"/>
                <a:cs typeface="Roboto"/>
                <a:sym typeface="Roboto"/>
              </a:rPr>
              <a:t>Malware</a:t>
            </a:r>
            <a:endParaRPr>
              <a:solidFill>
                <a:srgbClr val="660000"/>
              </a:solidFill>
              <a:latin typeface="Roboto"/>
              <a:ea typeface="Roboto"/>
              <a:cs typeface="Roboto"/>
              <a:sym typeface="Roboto"/>
            </a:endParaRPr>
          </a:p>
        </p:txBody>
      </p:sp>
      <p:sp>
        <p:nvSpPr>
          <p:cNvPr id="1226" name="Google Shape;1226;p67"/>
          <p:cNvSpPr txBox="1"/>
          <p:nvPr/>
        </p:nvSpPr>
        <p:spPr>
          <a:xfrm>
            <a:off x="6653025" y="2614025"/>
            <a:ext cx="840300" cy="515700"/>
          </a:xfrm>
          <a:prstGeom prst="rect">
            <a:avLst/>
          </a:prstGeom>
          <a:solidFill>
            <a:srgbClr val="F3F3F3"/>
          </a:solidFill>
          <a:ln cap="flat" cmpd="sng" w="9525">
            <a:solidFill>
              <a:srgbClr val="38761D"/>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Target Machine</a:t>
            </a:r>
            <a:endParaRPr sz="900">
              <a:latin typeface="Roboto"/>
              <a:ea typeface="Roboto"/>
              <a:cs typeface="Roboto"/>
              <a:sym typeface="Roboto"/>
            </a:endParaRPr>
          </a:p>
        </p:txBody>
      </p:sp>
      <p:pic>
        <p:nvPicPr>
          <p:cNvPr id="1227" name="Google Shape;1227;p67"/>
          <p:cNvPicPr preferRelativeResize="0"/>
          <p:nvPr/>
        </p:nvPicPr>
        <p:blipFill>
          <a:blip r:embed="rId4">
            <a:alphaModFix/>
          </a:blip>
          <a:stretch>
            <a:fillRect/>
          </a:stretch>
        </p:blipFill>
        <p:spPr>
          <a:xfrm>
            <a:off x="1226325" y="3793051"/>
            <a:ext cx="743450" cy="617426"/>
          </a:xfrm>
          <a:prstGeom prst="rect">
            <a:avLst/>
          </a:prstGeom>
          <a:noFill/>
          <a:ln>
            <a:noFill/>
          </a:ln>
        </p:spPr>
      </p:pic>
      <p:pic>
        <p:nvPicPr>
          <p:cNvPr id="1228" name="Google Shape;1228;p67"/>
          <p:cNvPicPr preferRelativeResize="0"/>
          <p:nvPr/>
        </p:nvPicPr>
        <p:blipFill>
          <a:blip r:embed="rId4">
            <a:alphaModFix/>
          </a:blip>
          <a:stretch>
            <a:fillRect/>
          </a:stretch>
        </p:blipFill>
        <p:spPr>
          <a:xfrm>
            <a:off x="2347525" y="1571701"/>
            <a:ext cx="743450" cy="617426"/>
          </a:xfrm>
          <a:prstGeom prst="rect">
            <a:avLst/>
          </a:prstGeom>
          <a:noFill/>
          <a:ln>
            <a:noFill/>
          </a:ln>
        </p:spPr>
      </p:pic>
      <p:pic>
        <p:nvPicPr>
          <p:cNvPr id="1229" name="Google Shape;1229;p67"/>
          <p:cNvPicPr preferRelativeResize="0"/>
          <p:nvPr/>
        </p:nvPicPr>
        <p:blipFill>
          <a:blip r:embed="rId4">
            <a:alphaModFix/>
          </a:blip>
          <a:stretch>
            <a:fillRect/>
          </a:stretch>
        </p:blipFill>
        <p:spPr>
          <a:xfrm>
            <a:off x="2600075" y="3575463"/>
            <a:ext cx="743450" cy="617426"/>
          </a:xfrm>
          <a:prstGeom prst="rect">
            <a:avLst/>
          </a:prstGeom>
          <a:noFill/>
          <a:ln>
            <a:noFill/>
          </a:ln>
        </p:spPr>
      </p:pic>
      <p:pic>
        <p:nvPicPr>
          <p:cNvPr id="1230" name="Google Shape;1230;p67"/>
          <p:cNvPicPr preferRelativeResize="0"/>
          <p:nvPr/>
        </p:nvPicPr>
        <p:blipFill>
          <a:blip r:embed="rId4">
            <a:alphaModFix/>
          </a:blip>
          <a:stretch>
            <a:fillRect/>
          </a:stretch>
        </p:blipFill>
        <p:spPr>
          <a:xfrm>
            <a:off x="1058700" y="1703176"/>
            <a:ext cx="743450" cy="617426"/>
          </a:xfrm>
          <a:prstGeom prst="rect">
            <a:avLst/>
          </a:prstGeom>
          <a:noFill/>
          <a:ln>
            <a:noFill/>
          </a:ln>
        </p:spPr>
      </p:pic>
      <p:pic>
        <p:nvPicPr>
          <p:cNvPr id="1231" name="Google Shape;1231;p67"/>
          <p:cNvPicPr preferRelativeResize="0"/>
          <p:nvPr/>
        </p:nvPicPr>
        <p:blipFill>
          <a:blip r:embed="rId4">
            <a:alphaModFix/>
          </a:blip>
          <a:stretch>
            <a:fillRect/>
          </a:stretch>
        </p:blipFill>
        <p:spPr>
          <a:xfrm>
            <a:off x="5350425" y="3983813"/>
            <a:ext cx="743450" cy="617426"/>
          </a:xfrm>
          <a:prstGeom prst="rect">
            <a:avLst/>
          </a:prstGeom>
          <a:noFill/>
          <a:ln>
            <a:noFill/>
          </a:ln>
        </p:spPr>
      </p:pic>
      <p:pic>
        <p:nvPicPr>
          <p:cNvPr id="1232" name="Google Shape;1232;p67"/>
          <p:cNvPicPr preferRelativeResize="0"/>
          <p:nvPr/>
        </p:nvPicPr>
        <p:blipFill>
          <a:blip r:embed="rId4">
            <a:alphaModFix/>
          </a:blip>
          <a:stretch>
            <a:fillRect/>
          </a:stretch>
        </p:blipFill>
        <p:spPr>
          <a:xfrm>
            <a:off x="7286175" y="3688338"/>
            <a:ext cx="743450" cy="617426"/>
          </a:xfrm>
          <a:prstGeom prst="rect">
            <a:avLst/>
          </a:prstGeom>
          <a:noFill/>
          <a:ln>
            <a:noFill/>
          </a:ln>
        </p:spPr>
      </p:pic>
      <p:pic>
        <p:nvPicPr>
          <p:cNvPr id="1233" name="Google Shape;1233;p67"/>
          <p:cNvPicPr preferRelativeResize="0"/>
          <p:nvPr/>
        </p:nvPicPr>
        <p:blipFill>
          <a:blip r:embed="rId4">
            <a:alphaModFix/>
          </a:blip>
          <a:stretch>
            <a:fillRect/>
          </a:stretch>
        </p:blipFill>
        <p:spPr>
          <a:xfrm>
            <a:off x="5593375" y="1630338"/>
            <a:ext cx="743450" cy="617426"/>
          </a:xfrm>
          <a:prstGeom prst="rect">
            <a:avLst/>
          </a:prstGeom>
          <a:noFill/>
          <a:ln>
            <a:noFill/>
          </a:ln>
        </p:spPr>
      </p:pic>
      <p:pic>
        <p:nvPicPr>
          <p:cNvPr id="1234" name="Google Shape;1234;p67"/>
          <p:cNvPicPr preferRelativeResize="0"/>
          <p:nvPr/>
        </p:nvPicPr>
        <p:blipFill>
          <a:blip r:embed="rId4">
            <a:alphaModFix/>
          </a:blip>
          <a:stretch>
            <a:fillRect/>
          </a:stretch>
        </p:blipFill>
        <p:spPr>
          <a:xfrm>
            <a:off x="7119775" y="1802313"/>
            <a:ext cx="743450" cy="617426"/>
          </a:xfrm>
          <a:prstGeom prst="rect">
            <a:avLst/>
          </a:prstGeom>
          <a:noFill/>
          <a:ln>
            <a:noFill/>
          </a:ln>
        </p:spPr>
      </p:pic>
      <p:sp>
        <p:nvSpPr>
          <p:cNvPr id="1235" name="Google Shape;1235;p67"/>
          <p:cNvSpPr/>
          <p:nvPr/>
        </p:nvSpPr>
        <p:spPr>
          <a:xfrm>
            <a:off x="1997550" y="2759713"/>
            <a:ext cx="1948500" cy="380400"/>
          </a:xfrm>
          <a:prstGeom prst="leftRightArrow">
            <a:avLst>
              <a:gd fmla="val 50000" name="adj1"/>
              <a:gd fmla="val 50000" name="adj2"/>
            </a:avLst>
          </a:prstGeom>
          <a:solidFill>
            <a:schemeClr val="lt2"/>
          </a:solidFill>
          <a:ln cap="flat" cmpd="sng" w="28575">
            <a:solidFill>
              <a:srgbClr val="07376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Light"/>
                <a:ea typeface="Roboto Light"/>
                <a:cs typeface="Roboto Light"/>
                <a:sym typeface="Roboto Light"/>
              </a:rPr>
              <a:t>Meterpreter Session 1</a:t>
            </a:r>
            <a:endParaRPr sz="1200">
              <a:latin typeface="Roboto Light"/>
              <a:ea typeface="Roboto Light"/>
              <a:cs typeface="Roboto Light"/>
              <a:sym typeface="Roboto Light"/>
            </a:endParaRPr>
          </a:p>
        </p:txBody>
      </p:sp>
      <p:sp>
        <p:nvSpPr>
          <p:cNvPr id="1236" name="Google Shape;1236;p67"/>
          <p:cNvSpPr/>
          <p:nvPr/>
        </p:nvSpPr>
        <p:spPr>
          <a:xfrm>
            <a:off x="2180725" y="2458325"/>
            <a:ext cx="1605300" cy="533700"/>
          </a:xfrm>
          <a:prstGeom prst="notchedRightArrow">
            <a:avLst>
              <a:gd fmla="val 50000" name="adj1"/>
              <a:gd fmla="val 50000" name="adj2"/>
            </a:avLst>
          </a:prstGeom>
          <a:solidFill>
            <a:srgbClr val="F1C232"/>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990000"/>
                </a:solidFill>
                <a:latin typeface="Roboto"/>
                <a:ea typeface="Roboto"/>
                <a:cs typeface="Roboto"/>
                <a:sym typeface="Roboto"/>
              </a:rPr>
              <a:t>Malware</a:t>
            </a:r>
            <a:r>
              <a:rPr lang="en" sz="1200">
                <a:latin typeface="Roboto Light"/>
                <a:ea typeface="Roboto Light"/>
                <a:cs typeface="Roboto Light"/>
                <a:sym typeface="Roboto Light"/>
              </a:rPr>
              <a:t> via </a:t>
            </a:r>
            <a:r>
              <a:rPr lang="en" sz="1200">
                <a:latin typeface="Roboto"/>
                <a:ea typeface="Roboto"/>
                <a:cs typeface="Roboto"/>
                <a:sym typeface="Roboto"/>
              </a:rPr>
              <a:t>SMB</a:t>
            </a:r>
            <a:endParaRPr sz="1200">
              <a:latin typeface="Roboto"/>
              <a:ea typeface="Roboto"/>
              <a:cs typeface="Roboto"/>
              <a:sym typeface="Roboto"/>
            </a:endParaRPr>
          </a:p>
        </p:txBody>
      </p:sp>
      <p:pic>
        <p:nvPicPr>
          <p:cNvPr id="1237" name="Google Shape;1237;p67"/>
          <p:cNvPicPr preferRelativeResize="0"/>
          <p:nvPr/>
        </p:nvPicPr>
        <p:blipFill>
          <a:blip r:embed="rId5">
            <a:alphaModFix/>
          </a:blip>
          <a:stretch>
            <a:fillRect/>
          </a:stretch>
        </p:blipFill>
        <p:spPr>
          <a:xfrm>
            <a:off x="4242338" y="3362975"/>
            <a:ext cx="339726" cy="32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68"/>
          <p:cNvSpPr/>
          <p:nvPr/>
        </p:nvSpPr>
        <p:spPr>
          <a:xfrm>
            <a:off x="343100" y="1112525"/>
            <a:ext cx="47523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8"/>
          <p:cNvSpPr/>
          <p:nvPr/>
        </p:nvSpPr>
        <p:spPr>
          <a:xfrm>
            <a:off x="3636350" y="1132875"/>
            <a:ext cx="51561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Pivoting Through SMB</a:t>
            </a:r>
            <a:endParaRPr/>
          </a:p>
        </p:txBody>
      </p:sp>
      <p:sp>
        <p:nvSpPr>
          <p:cNvPr id="1245" name="Google Shape;124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6" name="Google Shape;1246;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47" name="Google Shape;1247;p68"/>
          <p:cNvPicPr preferRelativeResize="0"/>
          <p:nvPr/>
        </p:nvPicPr>
        <p:blipFill>
          <a:blip r:embed="rId3">
            <a:alphaModFix/>
          </a:blip>
          <a:stretch>
            <a:fillRect/>
          </a:stretch>
        </p:blipFill>
        <p:spPr>
          <a:xfrm>
            <a:off x="997100" y="2456869"/>
            <a:ext cx="977600" cy="830006"/>
          </a:xfrm>
          <a:prstGeom prst="rect">
            <a:avLst/>
          </a:prstGeom>
          <a:noFill/>
          <a:ln>
            <a:noFill/>
          </a:ln>
        </p:spPr>
      </p:pic>
      <p:sp>
        <p:nvSpPr>
          <p:cNvPr id="1248" name="Google Shape;1248;p68"/>
          <p:cNvSpPr txBox="1"/>
          <p:nvPr/>
        </p:nvSpPr>
        <p:spPr>
          <a:xfrm>
            <a:off x="343100" y="669200"/>
            <a:ext cx="88131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4. 	Use dumped credentials to RDP into another machine on the foreign subnet. </a:t>
            </a:r>
            <a:endParaRPr>
              <a:solidFill>
                <a:schemeClr val="dk1"/>
              </a:solidFill>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249" name="Google Shape;1249;p68"/>
          <p:cNvSpPr txBox="1"/>
          <p:nvPr/>
        </p:nvSpPr>
        <p:spPr>
          <a:xfrm>
            <a:off x="1621852" y="1200463"/>
            <a:ext cx="2014500" cy="2268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10.10.10.0/24</a:t>
            </a:r>
            <a:endParaRPr sz="1200"/>
          </a:p>
        </p:txBody>
      </p:sp>
      <p:sp>
        <p:nvSpPr>
          <p:cNvPr id="1250" name="Google Shape;1250;p68"/>
          <p:cNvSpPr txBox="1"/>
          <p:nvPr/>
        </p:nvSpPr>
        <p:spPr>
          <a:xfrm>
            <a:off x="5350425" y="1200475"/>
            <a:ext cx="2142900" cy="226800"/>
          </a:xfrm>
          <a:prstGeom prst="rect">
            <a:avLst/>
          </a:prstGeom>
          <a:solidFill>
            <a:srgbClr val="F6B2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172.16.0.0/24</a:t>
            </a:r>
            <a:endParaRPr sz="1200"/>
          </a:p>
        </p:txBody>
      </p:sp>
      <p:pic>
        <p:nvPicPr>
          <p:cNvPr id="1251" name="Google Shape;1251;p68"/>
          <p:cNvPicPr preferRelativeResize="0"/>
          <p:nvPr/>
        </p:nvPicPr>
        <p:blipFill>
          <a:blip r:embed="rId4">
            <a:alphaModFix/>
          </a:blip>
          <a:stretch>
            <a:fillRect/>
          </a:stretch>
        </p:blipFill>
        <p:spPr>
          <a:xfrm>
            <a:off x="3923412" y="2551075"/>
            <a:ext cx="977575" cy="811876"/>
          </a:xfrm>
          <a:prstGeom prst="rect">
            <a:avLst/>
          </a:prstGeom>
          <a:noFill/>
          <a:ln>
            <a:noFill/>
          </a:ln>
        </p:spPr>
      </p:pic>
      <p:pic>
        <p:nvPicPr>
          <p:cNvPr id="1252" name="Google Shape;1252;p68"/>
          <p:cNvPicPr preferRelativeResize="0"/>
          <p:nvPr/>
        </p:nvPicPr>
        <p:blipFill>
          <a:blip r:embed="rId4">
            <a:alphaModFix/>
          </a:blip>
          <a:stretch>
            <a:fillRect/>
          </a:stretch>
        </p:blipFill>
        <p:spPr>
          <a:xfrm>
            <a:off x="6584375" y="2551071"/>
            <a:ext cx="977600" cy="811905"/>
          </a:xfrm>
          <a:prstGeom prst="rect">
            <a:avLst/>
          </a:prstGeom>
          <a:noFill/>
          <a:ln>
            <a:noFill/>
          </a:ln>
        </p:spPr>
      </p:pic>
      <p:sp>
        <p:nvSpPr>
          <p:cNvPr id="1253" name="Google Shape;1253;p68"/>
          <p:cNvSpPr txBox="1"/>
          <p:nvPr/>
        </p:nvSpPr>
        <p:spPr>
          <a:xfrm>
            <a:off x="3992050" y="2614025"/>
            <a:ext cx="840300" cy="515700"/>
          </a:xfrm>
          <a:prstGeom prst="rect">
            <a:avLst/>
          </a:prstGeom>
          <a:solidFill>
            <a:srgbClr val="F4CCCC"/>
          </a:solidFill>
          <a:ln cap="flat" cmpd="sng" w="9525">
            <a:solidFill>
              <a:srgbClr val="990000"/>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Exploited Host</a:t>
            </a:r>
            <a:endParaRPr sz="900">
              <a:latin typeface="Roboto"/>
              <a:ea typeface="Roboto"/>
              <a:cs typeface="Roboto"/>
              <a:sym typeface="Roboto"/>
            </a:endParaRPr>
          </a:p>
          <a:p>
            <a:pPr indent="0" lvl="0" marL="0" rtl="0" algn="ctr">
              <a:spcBef>
                <a:spcPts val="0"/>
              </a:spcBef>
              <a:spcAft>
                <a:spcPts val="0"/>
              </a:spcAft>
              <a:buNone/>
            </a:pPr>
            <a:r>
              <a:rPr lang="en" sz="900">
                <a:latin typeface="Roboto"/>
                <a:ea typeface="Roboto"/>
                <a:cs typeface="Roboto"/>
                <a:sym typeface="Roboto"/>
              </a:rPr>
              <a:t>Running </a:t>
            </a:r>
            <a:endParaRPr sz="900">
              <a:latin typeface="Roboto"/>
              <a:ea typeface="Roboto"/>
              <a:cs typeface="Roboto"/>
              <a:sym typeface="Roboto"/>
            </a:endParaRPr>
          </a:p>
          <a:p>
            <a:pPr indent="0" lvl="0" marL="0" rtl="0" algn="ctr">
              <a:spcBef>
                <a:spcPts val="0"/>
              </a:spcBef>
              <a:spcAft>
                <a:spcPts val="0"/>
              </a:spcAft>
              <a:buNone/>
            </a:pPr>
            <a:r>
              <a:rPr lang="en" sz="900">
                <a:latin typeface="Roboto"/>
                <a:ea typeface="Roboto"/>
                <a:cs typeface="Roboto"/>
                <a:sym typeface="Roboto"/>
              </a:rPr>
              <a:t>Malware</a:t>
            </a:r>
            <a:endParaRPr sz="900">
              <a:latin typeface="Roboto"/>
              <a:ea typeface="Roboto"/>
              <a:cs typeface="Roboto"/>
              <a:sym typeface="Roboto"/>
            </a:endParaRPr>
          </a:p>
        </p:txBody>
      </p:sp>
      <p:sp>
        <p:nvSpPr>
          <p:cNvPr id="1254" name="Google Shape;1254;p68"/>
          <p:cNvSpPr txBox="1"/>
          <p:nvPr/>
        </p:nvSpPr>
        <p:spPr>
          <a:xfrm>
            <a:off x="6653025" y="2614025"/>
            <a:ext cx="840300" cy="515700"/>
          </a:xfrm>
          <a:prstGeom prst="rect">
            <a:avLst/>
          </a:prstGeom>
          <a:solidFill>
            <a:srgbClr val="F3F3F3"/>
          </a:solidFill>
          <a:ln cap="flat" cmpd="sng" w="9525">
            <a:solidFill>
              <a:srgbClr val="38761D"/>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Target Machine</a:t>
            </a:r>
            <a:endParaRPr sz="900">
              <a:latin typeface="Roboto"/>
              <a:ea typeface="Roboto"/>
              <a:cs typeface="Roboto"/>
              <a:sym typeface="Roboto"/>
            </a:endParaRPr>
          </a:p>
          <a:p>
            <a:pPr indent="0" lvl="0" marL="0" rtl="0" algn="ctr">
              <a:spcBef>
                <a:spcPts val="0"/>
              </a:spcBef>
              <a:spcAft>
                <a:spcPts val="0"/>
              </a:spcAft>
              <a:buNone/>
            </a:pPr>
            <a:r>
              <a:rPr lang="en" sz="900">
                <a:latin typeface="Roboto"/>
                <a:ea typeface="Roboto"/>
                <a:cs typeface="Roboto"/>
                <a:sym typeface="Roboto"/>
              </a:rPr>
              <a:t>Access Gained</a:t>
            </a:r>
            <a:endParaRPr sz="900">
              <a:latin typeface="Roboto"/>
              <a:ea typeface="Roboto"/>
              <a:cs typeface="Roboto"/>
              <a:sym typeface="Roboto"/>
            </a:endParaRPr>
          </a:p>
        </p:txBody>
      </p:sp>
      <p:pic>
        <p:nvPicPr>
          <p:cNvPr id="1255" name="Google Shape;1255;p68"/>
          <p:cNvPicPr preferRelativeResize="0"/>
          <p:nvPr/>
        </p:nvPicPr>
        <p:blipFill>
          <a:blip r:embed="rId4">
            <a:alphaModFix/>
          </a:blip>
          <a:stretch>
            <a:fillRect/>
          </a:stretch>
        </p:blipFill>
        <p:spPr>
          <a:xfrm>
            <a:off x="1226325" y="3793051"/>
            <a:ext cx="743450" cy="617426"/>
          </a:xfrm>
          <a:prstGeom prst="rect">
            <a:avLst/>
          </a:prstGeom>
          <a:noFill/>
          <a:ln>
            <a:noFill/>
          </a:ln>
        </p:spPr>
      </p:pic>
      <p:pic>
        <p:nvPicPr>
          <p:cNvPr id="1256" name="Google Shape;1256;p68"/>
          <p:cNvPicPr preferRelativeResize="0"/>
          <p:nvPr/>
        </p:nvPicPr>
        <p:blipFill>
          <a:blip r:embed="rId4">
            <a:alphaModFix/>
          </a:blip>
          <a:stretch>
            <a:fillRect/>
          </a:stretch>
        </p:blipFill>
        <p:spPr>
          <a:xfrm>
            <a:off x="2347525" y="1571701"/>
            <a:ext cx="743450" cy="617426"/>
          </a:xfrm>
          <a:prstGeom prst="rect">
            <a:avLst/>
          </a:prstGeom>
          <a:noFill/>
          <a:ln>
            <a:noFill/>
          </a:ln>
        </p:spPr>
      </p:pic>
      <p:pic>
        <p:nvPicPr>
          <p:cNvPr id="1257" name="Google Shape;1257;p68"/>
          <p:cNvPicPr preferRelativeResize="0"/>
          <p:nvPr/>
        </p:nvPicPr>
        <p:blipFill>
          <a:blip r:embed="rId4">
            <a:alphaModFix/>
          </a:blip>
          <a:stretch>
            <a:fillRect/>
          </a:stretch>
        </p:blipFill>
        <p:spPr>
          <a:xfrm>
            <a:off x="2600075" y="3575463"/>
            <a:ext cx="743450" cy="617426"/>
          </a:xfrm>
          <a:prstGeom prst="rect">
            <a:avLst/>
          </a:prstGeom>
          <a:noFill/>
          <a:ln>
            <a:noFill/>
          </a:ln>
        </p:spPr>
      </p:pic>
      <p:pic>
        <p:nvPicPr>
          <p:cNvPr id="1258" name="Google Shape;1258;p68"/>
          <p:cNvPicPr preferRelativeResize="0"/>
          <p:nvPr/>
        </p:nvPicPr>
        <p:blipFill>
          <a:blip r:embed="rId4">
            <a:alphaModFix/>
          </a:blip>
          <a:stretch>
            <a:fillRect/>
          </a:stretch>
        </p:blipFill>
        <p:spPr>
          <a:xfrm>
            <a:off x="1058700" y="1703176"/>
            <a:ext cx="743450" cy="617426"/>
          </a:xfrm>
          <a:prstGeom prst="rect">
            <a:avLst/>
          </a:prstGeom>
          <a:noFill/>
          <a:ln>
            <a:noFill/>
          </a:ln>
        </p:spPr>
      </p:pic>
      <p:pic>
        <p:nvPicPr>
          <p:cNvPr id="1259" name="Google Shape;1259;p68"/>
          <p:cNvPicPr preferRelativeResize="0"/>
          <p:nvPr/>
        </p:nvPicPr>
        <p:blipFill>
          <a:blip r:embed="rId4">
            <a:alphaModFix/>
          </a:blip>
          <a:stretch>
            <a:fillRect/>
          </a:stretch>
        </p:blipFill>
        <p:spPr>
          <a:xfrm>
            <a:off x="5350425" y="3983813"/>
            <a:ext cx="743450" cy="617426"/>
          </a:xfrm>
          <a:prstGeom prst="rect">
            <a:avLst/>
          </a:prstGeom>
          <a:noFill/>
          <a:ln>
            <a:noFill/>
          </a:ln>
        </p:spPr>
      </p:pic>
      <p:pic>
        <p:nvPicPr>
          <p:cNvPr id="1260" name="Google Shape;1260;p68"/>
          <p:cNvPicPr preferRelativeResize="0"/>
          <p:nvPr/>
        </p:nvPicPr>
        <p:blipFill>
          <a:blip r:embed="rId4">
            <a:alphaModFix/>
          </a:blip>
          <a:stretch>
            <a:fillRect/>
          </a:stretch>
        </p:blipFill>
        <p:spPr>
          <a:xfrm>
            <a:off x="7286175" y="3688338"/>
            <a:ext cx="743450" cy="617426"/>
          </a:xfrm>
          <a:prstGeom prst="rect">
            <a:avLst/>
          </a:prstGeom>
          <a:noFill/>
          <a:ln>
            <a:noFill/>
          </a:ln>
        </p:spPr>
      </p:pic>
      <p:pic>
        <p:nvPicPr>
          <p:cNvPr id="1261" name="Google Shape;1261;p68"/>
          <p:cNvPicPr preferRelativeResize="0"/>
          <p:nvPr/>
        </p:nvPicPr>
        <p:blipFill>
          <a:blip r:embed="rId4">
            <a:alphaModFix/>
          </a:blip>
          <a:stretch>
            <a:fillRect/>
          </a:stretch>
        </p:blipFill>
        <p:spPr>
          <a:xfrm>
            <a:off x="5593375" y="1630338"/>
            <a:ext cx="743450" cy="617426"/>
          </a:xfrm>
          <a:prstGeom prst="rect">
            <a:avLst/>
          </a:prstGeom>
          <a:noFill/>
          <a:ln>
            <a:noFill/>
          </a:ln>
        </p:spPr>
      </p:pic>
      <p:pic>
        <p:nvPicPr>
          <p:cNvPr id="1262" name="Google Shape;1262;p68"/>
          <p:cNvPicPr preferRelativeResize="0"/>
          <p:nvPr/>
        </p:nvPicPr>
        <p:blipFill>
          <a:blip r:embed="rId4">
            <a:alphaModFix/>
          </a:blip>
          <a:stretch>
            <a:fillRect/>
          </a:stretch>
        </p:blipFill>
        <p:spPr>
          <a:xfrm>
            <a:off x="7119775" y="1802313"/>
            <a:ext cx="743450" cy="617426"/>
          </a:xfrm>
          <a:prstGeom prst="rect">
            <a:avLst/>
          </a:prstGeom>
          <a:noFill/>
          <a:ln>
            <a:noFill/>
          </a:ln>
        </p:spPr>
      </p:pic>
      <p:sp>
        <p:nvSpPr>
          <p:cNvPr id="1263" name="Google Shape;1263;p68"/>
          <p:cNvSpPr/>
          <p:nvPr/>
        </p:nvSpPr>
        <p:spPr>
          <a:xfrm>
            <a:off x="1997550" y="2624450"/>
            <a:ext cx="1948500" cy="515700"/>
          </a:xfrm>
          <a:prstGeom prst="leftRightArrow">
            <a:avLst>
              <a:gd fmla="val 50000" name="adj1"/>
              <a:gd fmla="val 50000" name="adj2"/>
            </a:avLst>
          </a:prstGeom>
          <a:solidFill>
            <a:schemeClr val="lt2"/>
          </a:solidFill>
          <a:ln cap="flat" cmpd="sng" w="28575">
            <a:solidFill>
              <a:srgbClr val="07376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Light"/>
                <a:ea typeface="Roboto Light"/>
                <a:cs typeface="Roboto Light"/>
                <a:sym typeface="Roboto Light"/>
              </a:rPr>
              <a:t>Meterpreter Session 1</a:t>
            </a:r>
            <a:endParaRPr sz="1200">
              <a:latin typeface="Roboto Light"/>
              <a:ea typeface="Roboto Light"/>
              <a:cs typeface="Roboto Light"/>
              <a:sym typeface="Roboto Light"/>
            </a:endParaRPr>
          </a:p>
        </p:txBody>
      </p:sp>
      <p:pic>
        <p:nvPicPr>
          <p:cNvPr id="1264" name="Google Shape;1264;p68"/>
          <p:cNvPicPr preferRelativeResize="0"/>
          <p:nvPr/>
        </p:nvPicPr>
        <p:blipFill>
          <a:blip r:embed="rId5">
            <a:alphaModFix/>
          </a:blip>
          <a:stretch>
            <a:fillRect/>
          </a:stretch>
        </p:blipFill>
        <p:spPr>
          <a:xfrm>
            <a:off x="7321625" y="3129737"/>
            <a:ext cx="339726" cy="328200"/>
          </a:xfrm>
          <a:prstGeom prst="rect">
            <a:avLst/>
          </a:prstGeom>
          <a:noFill/>
          <a:ln>
            <a:noFill/>
          </a:ln>
        </p:spPr>
      </p:pic>
      <p:sp>
        <p:nvSpPr>
          <p:cNvPr id="1265" name="Google Shape;1265;p68"/>
          <p:cNvSpPr/>
          <p:nvPr/>
        </p:nvSpPr>
        <p:spPr>
          <a:xfrm>
            <a:off x="4935200" y="2573600"/>
            <a:ext cx="1683600" cy="617400"/>
          </a:xfrm>
          <a:prstGeom prst="rightArrow">
            <a:avLst>
              <a:gd fmla="val 50000" name="adj1"/>
              <a:gd fmla="val 50000" name="adj2"/>
            </a:avLst>
          </a:prstGeom>
          <a:solidFill>
            <a:schemeClr val="lt2"/>
          </a:solidFill>
          <a:ln cap="flat" cmpd="sng" w="28575">
            <a:solidFill>
              <a:srgbClr val="38761D"/>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Dumped Credentials</a:t>
            </a:r>
            <a:r>
              <a:rPr lang="en" sz="1100">
                <a:latin typeface="Roboto Light"/>
                <a:ea typeface="Roboto Light"/>
                <a:cs typeface="Roboto Light"/>
                <a:sym typeface="Roboto Light"/>
              </a:rPr>
              <a:t> </a:t>
            </a:r>
            <a:endParaRPr sz="10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9" name="Shape 1269"/>
        <p:cNvGrpSpPr/>
        <p:nvPr/>
      </p:nvGrpSpPr>
      <p:grpSpPr>
        <a:xfrm>
          <a:off x="0" y="0"/>
          <a:ext cx="0" cy="0"/>
          <a:chOff x="0" y="0"/>
          <a:chExt cx="0" cy="0"/>
        </a:xfrm>
      </p:grpSpPr>
      <p:sp>
        <p:nvSpPr>
          <p:cNvPr id="1270" name="Google Shape;1270;p69"/>
          <p:cNvSpPr/>
          <p:nvPr/>
        </p:nvSpPr>
        <p:spPr>
          <a:xfrm>
            <a:off x="343100" y="1112525"/>
            <a:ext cx="47523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9"/>
          <p:cNvSpPr/>
          <p:nvPr/>
        </p:nvSpPr>
        <p:spPr>
          <a:xfrm>
            <a:off x="3636350" y="1132875"/>
            <a:ext cx="51561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Pivoting Through SMB</a:t>
            </a:r>
            <a:endParaRPr/>
          </a:p>
        </p:txBody>
      </p:sp>
      <p:sp>
        <p:nvSpPr>
          <p:cNvPr id="1273" name="Google Shape;1273;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4" name="Google Shape;1274;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75" name="Google Shape;1275;p69"/>
          <p:cNvPicPr preferRelativeResize="0"/>
          <p:nvPr/>
        </p:nvPicPr>
        <p:blipFill>
          <a:blip r:embed="rId3">
            <a:alphaModFix/>
          </a:blip>
          <a:stretch>
            <a:fillRect/>
          </a:stretch>
        </p:blipFill>
        <p:spPr>
          <a:xfrm>
            <a:off x="997100" y="2456869"/>
            <a:ext cx="977600" cy="830006"/>
          </a:xfrm>
          <a:prstGeom prst="rect">
            <a:avLst/>
          </a:prstGeom>
          <a:noFill/>
          <a:ln>
            <a:noFill/>
          </a:ln>
        </p:spPr>
      </p:pic>
      <p:sp>
        <p:nvSpPr>
          <p:cNvPr id="1276" name="Google Shape;1276;p69"/>
          <p:cNvSpPr txBox="1"/>
          <p:nvPr/>
        </p:nvSpPr>
        <p:spPr>
          <a:xfrm>
            <a:off x="343100" y="669200"/>
            <a:ext cx="88131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5. 	</a:t>
            </a:r>
            <a:r>
              <a:rPr lang="en" sz="1800">
                <a:solidFill>
                  <a:schemeClr val="dk1"/>
                </a:solidFill>
                <a:latin typeface="Roboto"/>
                <a:ea typeface="Roboto"/>
                <a:cs typeface="Roboto"/>
                <a:sym typeface="Roboto"/>
              </a:rPr>
              <a:t>Download and run the malware from the public share.</a:t>
            </a:r>
            <a:endParaRPr>
              <a:solidFill>
                <a:schemeClr val="dk1"/>
              </a:solidFill>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277" name="Google Shape;1277;p69"/>
          <p:cNvSpPr txBox="1"/>
          <p:nvPr/>
        </p:nvSpPr>
        <p:spPr>
          <a:xfrm>
            <a:off x="1621852" y="1200463"/>
            <a:ext cx="2014500" cy="2268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10.10.10.0/24</a:t>
            </a:r>
            <a:endParaRPr sz="1200"/>
          </a:p>
        </p:txBody>
      </p:sp>
      <p:sp>
        <p:nvSpPr>
          <p:cNvPr id="1278" name="Google Shape;1278;p69"/>
          <p:cNvSpPr txBox="1"/>
          <p:nvPr/>
        </p:nvSpPr>
        <p:spPr>
          <a:xfrm>
            <a:off x="5350425" y="1200475"/>
            <a:ext cx="2142900" cy="226800"/>
          </a:xfrm>
          <a:prstGeom prst="rect">
            <a:avLst/>
          </a:prstGeom>
          <a:solidFill>
            <a:srgbClr val="F6B2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172.16.0.0/24</a:t>
            </a:r>
            <a:endParaRPr sz="1200"/>
          </a:p>
        </p:txBody>
      </p:sp>
      <p:pic>
        <p:nvPicPr>
          <p:cNvPr id="1279" name="Google Shape;1279;p69"/>
          <p:cNvPicPr preferRelativeResize="0"/>
          <p:nvPr/>
        </p:nvPicPr>
        <p:blipFill>
          <a:blip r:embed="rId4">
            <a:alphaModFix/>
          </a:blip>
          <a:stretch>
            <a:fillRect/>
          </a:stretch>
        </p:blipFill>
        <p:spPr>
          <a:xfrm>
            <a:off x="3923412" y="2551075"/>
            <a:ext cx="977575" cy="811876"/>
          </a:xfrm>
          <a:prstGeom prst="rect">
            <a:avLst/>
          </a:prstGeom>
          <a:noFill/>
          <a:ln>
            <a:noFill/>
          </a:ln>
        </p:spPr>
      </p:pic>
      <p:pic>
        <p:nvPicPr>
          <p:cNvPr id="1280" name="Google Shape;1280;p69"/>
          <p:cNvPicPr preferRelativeResize="0"/>
          <p:nvPr/>
        </p:nvPicPr>
        <p:blipFill>
          <a:blip r:embed="rId4">
            <a:alphaModFix/>
          </a:blip>
          <a:stretch>
            <a:fillRect/>
          </a:stretch>
        </p:blipFill>
        <p:spPr>
          <a:xfrm>
            <a:off x="6584375" y="2551071"/>
            <a:ext cx="977600" cy="811905"/>
          </a:xfrm>
          <a:prstGeom prst="rect">
            <a:avLst/>
          </a:prstGeom>
          <a:noFill/>
          <a:ln>
            <a:noFill/>
          </a:ln>
        </p:spPr>
      </p:pic>
      <p:sp>
        <p:nvSpPr>
          <p:cNvPr id="1281" name="Google Shape;1281;p69"/>
          <p:cNvSpPr txBox="1"/>
          <p:nvPr/>
        </p:nvSpPr>
        <p:spPr>
          <a:xfrm>
            <a:off x="3992050" y="2614025"/>
            <a:ext cx="840300" cy="515700"/>
          </a:xfrm>
          <a:prstGeom prst="rect">
            <a:avLst/>
          </a:prstGeom>
          <a:solidFill>
            <a:srgbClr val="F4CCCC"/>
          </a:solidFill>
          <a:ln cap="flat" cmpd="sng" w="9525">
            <a:solidFill>
              <a:srgbClr val="990000"/>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Exploited Host</a:t>
            </a:r>
            <a:endParaRPr sz="900">
              <a:latin typeface="Roboto"/>
              <a:ea typeface="Roboto"/>
              <a:cs typeface="Roboto"/>
              <a:sym typeface="Roboto"/>
            </a:endParaRPr>
          </a:p>
        </p:txBody>
      </p:sp>
      <p:sp>
        <p:nvSpPr>
          <p:cNvPr id="1282" name="Google Shape;1282;p69"/>
          <p:cNvSpPr txBox="1"/>
          <p:nvPr/>
        </p:nvSpPr>
        <p:spPr>
          <a:xfrm>
            <a:off x="6653025" y="2614025"/>
            <a:ext cx="840300" cy="515700"/>
          </a:xfrm>
          <a:prstGeom prst="rect">
            <a:avLst/>
          </a:prstGeom>
          <a:solidFill>
            <a:srgbClr val="F3F3F3"/>
          </a:solidFill>
          <a:ln cap="flat" cmpd="sng" w="9525">
            <a:solidFill>
              <a:srgbClr val="38761D"/>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Running </a:t>
            </a:r>
            <a:r>
              <a:rPr lang="en">
                <a:solidFill>
                  <a:srgbClr val="990000"/>
                </a:solidFill>
                <a:latin typeface="Roboto"/>
                <a:ea typeface="Roboto"/>
                <a:cs typeface="Roboto"/>
                <a:sym typeface="Roboto"/>
              </a:rPr>
              <a:t>Malware</a:t>
            </a:r>
            <a:endParaRPr>
              <a:solidFill>
                <a:srgbClr val="990000"/>
              </a:solidFill>
              <a:latin typeface="Roboto"/>
              <a:ea typeface="Roboto"/>
              <a:cs typeface="Roboto"/>
              <a:sym typeface="Roboto"/>
            </a:endParaRPr>
          </a:p>
        </p:txBody>
      </p:sp>
      <p:pic>
        <p:nvPicPr>
          <p:cNvPr id="1283" name="Google Shape;1283;p69"/>
          <p:cNvPicPr preferRelativeResize="0"/>
          <p:nvPr/>
        </p:nvPicPr>
        <p:blipFill>
          <a:blip r:embed="rId4">
            <a:alphaModFix/>
          </a:blip>
          <a:stretch>
            <a:fillRect/>
          </a:stretch>
        </p:blipFill>
        <p:spPr>
          <a:xfrm>
            <a:off x="1226325" y="3793051"/>
            <a:ext cx="743450" cy="617426"/>
          </a:xfrm>
          <a:prstGeom prst="rect">
            <a:avLst/>
          </a:prstGeom>
          <a:noFill/>
          <a:ln>
            <a:noFill/>
          </a:ln>
        </p:spPr>
      </p:pic>
      <p:pic>
        <p:nvPicPr>
          <p:cNvPr id="1284" name="Google Shape;1284;p69"/>
          <p:cNvPicPr preferRelativeResize="0"/>
          <p:nvPr/>
        </p:nvPicPr>
        <p:blipFill>
          <a:blip r:embed="rId4">
            <a:alphaModFix/>
          </a:blip>
          <a:stretch>
            <a:fillRect/>
          </a:stretch>
        </p:blipFill>
        <p:spPr>
          <a:xfrm>
            <a:off x="2347525" y="1571701"/>
            <a:ext cx="743450" cy="617426"/>
          </a:xfrm>
          <a:prstGeom prst="rect">
            <a:avLst/>
          </a:prstGeom>
          <a:noFill/>
          <a:ln>
            <a:noFill/>
          </a:ln>
        </p:spPr>
      </p:pic>
      <p:pic>
        <p:nvPicPr>
          <p:cNvPr id="1285" name="Google Shape;1285;p69"/>
          <p:cNvPicPr preferRelativeResize="0"/>
          <p:nvPr/>
        </p:nvPicPr>
        <p:blipFill>
          <a:blip r:embed="rId4">
            <a:alphaModFix/>
          </a:blip>
          <a:stretch>
            <a:fillRect/>
          </a:stretch>
        </p:blipFill>
        <p:spPr>
          <a:xfrm>
            <a:off x="2600075" y="3575463"/>
            <a:ext cx="743450" cy="617426"/>
          </a:xfrm>
          <a:prstGeom prst="rect">
            <a:avLst/>
          </a:prstGeom>
          <a:noFill/>
          <a:ln>
            <a:noFill/>
          </a:ln>
        </p:spPr>
      </p:pic>
      <p:pic>
        <p:nvPicPr>
          <p:cNvPr id="1286" name="Google Shape;1286;p69"/>
          <p:cNvPicPr preferRelativeResize="0"/>
          <p:nvPr/>
        </p:nvPicPr>
        <p:blipFill>
          <a:blip r:embed="rId4">
            <a:alphaModFix/>
          </a:blip>
          <a:stretch>
            <a:fillRect/>
          </a:stretch>
        </p:blipFill>
        <p:spPr>
          <a:xfrm>
            <a:off x="1058700" y="1703176"/>
            <a:ext cx="743450" cy="617426"/>
          </a:xfrm>
          <a:prstGeom prst="rect">
            <a:avLst/>
          </a:prstGeom>
          <a:noFill/>
          <a:ln>
            <a:noFill/>
          </a:ln>
        </p:spPr>
      </p:pic>
      <p:pic>
        <p:nvPicPr>
          <p:cNvPr id="1287" name="Google Shape;1287;p69"/>
          <p:cNvPicPr preferRelativeResize="0"/>
          <p:nvPr/>
        </p:nvPicPr>
        <p:blipFill>
          <a:blip r:embed="rId4">
            <a:alphaModFix/>
          </a:blip>
          <a:stretch>
            <a:fillRect/>
          </a:stretch>
        </p:blipFill>
        <p:spPr>
          <a:xfrm>
            <a:off x="5350425" y="3983813"/>
            <a:ext cx="743450" cy="617426"/>
          </a:xfrm>
          <a:prstGeom prst="rect">
            <a:avLst/>
          </a:prstGeom>
          <a:noFill/>
          <a:ln>
            <a:noFill/>
          </a:ln>
        </p:spPr>
      </p:pic>
      <p:pic>
        <p:nvPicPr>
          <p:cNvPr id="1288" name="Google Shape;1288;p69"/>
          <p:cNvPicPr preferRelativeResize="0"/>
          <p:nvPr/>
        </p:nvPicPr>
        <p:blipFill>
          <a:blip r:embed="rId4">
            <a:alphaModFix/>
          </a:blip>
          <a:stretch>
            <a:fillRect/>
          </a:stretch>
        </p:blipFill>
        <p:spPr>
          <a:xfrm>
            <a:off x="7286175" y="3688338"/>
            <a:ext cx="743450" cy="617426"/>
          </a:xfrm>
          <a:prstGeom prst="rect">
            <a:avLst/>
          </a:prstGeom>
          <a:noFill/>
          <a:ln>
            <a:noFill/>
          </a:ln>
        </p:spPr>
      </p:pic>
      <p:pic>
        <p:nvPicPr>
          <p:cNvPr id="1289" name="Google Shape;1289;p69"/>
          <p:cNvPicPr preferRelativeResize="0"/>
          <p:nvPr/>
        </p:nvPicPr>
        <p:blipFill>
          <a:blip r:embed="rId4">
            <a:alphaModFix/>
          </a:blip>
          <a:stretch>
            <a:fillRect/>
          </a:stretch>
        </p:blipFill>
        <p:spPr>
          <a:xfrm>
            <a:off x="5593375" y="1630338"/>
            <a:ext cx="743450" cy="617426"/>
          </a:xfrm>
          <a:prstGeom prst="rect">
            <a:avLst/>
          </a:prstGeom>
          <a:noFill/>
          <a:ln>
            <a:noFill/>
          </a:ln>
        </p:spPr>
      </p:pic>
      <p:pic>
        <p:nvPicPr>
          <p:cNvPr id="1290" name="Google Shape;1290;p69"/>
          <p:cNvPicPr preferRelativeResize="0"/>
          <p:nvPr/>
        </p:nvPicPr>
        <p:blipFill>
          <a:blip r:embed="rId4">
            <a:alphaModFix/>
          </a:blip>
          <a:stretch>
            <a:fillRect/>
          </a:stretch>
        </p:blipFill>
        <p:spPr>
          <a:xfrm>
            <a:off x="7119775" y="1802313"/>
            <a:ext cx="743450" cy="617426"/>
          </a:xfrm>
          <a:prstGeom prst="rect">
            <a:avLst/>
          </a:prstGeom>
          <a:noFill/>
          <a:ln>
            <a:noFill/>
          </a:ln>
        </p:spPr>
      </p:pic>
      <p:sp>
        <p:nvSpPr>
          <p:cNvPr id="1291" name="Google Shape;1291;p69"/>
          <p:cNvSpPr/>
          <p:nvPr/>
        </p:nvSpPr>
        <p:spPr>
          <a:xfrm>
            <a:off x="1997550" y="2624450"/>
            <a:ext cx="1948500" cy="515700"/>
          </a:xfrm>
          <a:prstGeom prst="leftRightArrow">
            <a:avLst>
              <a:gd fmla="val 50000" name="adj1"/>
              <a:gd fmla="val 50000" name="adj2"/>
            </a:avLst>
          </a:prstGeom>
          <a:solidFill>
            <a:schemeClr val="lt2"/>
          </a:solidFill>
          <a:ln cap="flat" cmpd="sng" w="28575">
            <a:solidFill>
              <a:srgbClr val="07376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Light"/>
                <a:ea typeface="Roboto Light"/>
                <a:cs typeface="Roboto Light"/>
                <a:sym typeface="Roboto Light"/>
              </a:rPr>
              <a:t>Meterpreter Session 1</a:t>
            </a:r>
            <a:endParaRPr sz="1200">
              <a:latin typeface="Roboto Light"/>
              <a:ea typeface="Roboto Light"/>
              <a:cs typeface="Roboto Light"/>
              <a:sym typeface="Roboto Light"/>
            </a:endParaRPr>
          </a:p>
        </p:txBody>
      </p:sp>
      <p:pic>
        <p:nvPicPr>
          <p:cNvPr id="1292" name="Google Shape;1292;p69"/>
          <p:cNvPicPr preferRelativeResize="0"/>
          <p:nvPr/>
        </p:nvPicPr>
        <p:blipFill>
          <a:blip r:embed="rId5">
            <a:alphaModFix/>
          </a:blip>
          <a:stretch>
            <a:fillRect/>
          </a:stretch>
        </p:blipFill>
        <p:spPr>
          <a:xfrm>
            <a:off x="7321625" y="3129737"/>
            <a:ext cx="339726" cy="328200"/>
          </a:xfrm>
          <a:prstGeom prst="rect">
            <a:avLst/>
          </a:prstGeom>
          <a:noFill/>
          <a:ln>
            <a:noFill/>
          </a:ln>
        </p:spPr>
      </p:pic>
      <p:sp>
        <p:nvSpPr>
          <p:cNvPr id="1293" name="Google Shape;1293;p69"/>
          <p:cNvSpPr/>
          <p:nvPr/>
        </p:nvSpPr>
        <p:spPr>
          <a:xfrm>
            <a:off x="4935200" y="2757550"/>
            <a:ext cx="1683600" cy="433500"/>
          </a:xfrm>
          <a:prstGeom prst="rightArrow">
            <a:avLst>
              <a:gd fmla="val 50000" name="adj1"/>
              <a:gd fmla="val 50000" name="adj2"/>
            </a:avLst>
          </a:prstGeom>
          <a:solidFill>
            <a:schemeClr val="lt2"/>
          </a:solidFill>
          <a:ln cap="flat" cmpd="sng" w="28575">
            <a:solidFill>
              <a:srgbClr val="38761D"/>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Access</a:t>
            </a:r>
            <a:r>
              <a:rPr lang="en" sz="1100">
                <a:latin typeface="Roboto Light"/>
                <a:ea typeface="Roboto Light"/>
                <a:cs typeface="Roboto Light"/>
                <a:sym typeface="Roboto Light"/>
              </a:rPr>
              <a:t> </a:t>
            </a:r>
            <a:endParaRPr sz="1000">
              <a:latin typeface="Roboto"/>
              <a:ea typeface="Roboto"/>
              <a:cs typeface="Roboto"/>
              <a:sym typeface="Roboto"/>
            </a:endParaRPr>
          </a:p>
        </p:txBody>
      </p:sp>
      <p:sp>
        <p:nvSpPr>
          <p:cNvPr id="1294" name="Google Shape;1294;p69"/>
          <p:cNvSpPr/>
          <p:nvPr/>
        </p:nvSpPr>
        <p:spPr>
          <a:xfrm>
            <a:off x="4974363" y="2458325"/>
            <a:ext cx="1605300" cy="533700"/>
          </a:xfrm>
          <a:prstGeom prst="notchedRightArrow">
            <a:avLst>
              <a:gd fmla="val 50000" name="adj1"/>
              <a:gd fmla="val 50000" name="adj2"/>
            </a:avLst>
          </a:prstGeom>
          <a:solidFill>
            <a:srgbClr val="E69138"/>
          </a:solidFill>
          <a:ln cap="flat" cmpd="sng" w="1905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990000"/>
                </a:solidFill>
                <a:latin typeface="Roboto"/>
                <a:ea typeface="Roboto"/>
                <a:cs typeface="Roboto"/>
                <a:sym typeface="Roboto"/>
              </a:rPr>
              <a:t>Malware</a:t>
            </a:r>
            <a:r>
              <a:rPr lang="en" sz="1200">
                <a:latin typeface="Roboto Light"/>
                <a:ea typeface="Roboto Light"/>
                <a:cs typeface="Roboto Light"/>
                <a:sym typeface="Roboto Light"/>
              </a:rPr>
              <a:t> via </a:t>
            </a:r>
            <a:r>
              <a:rPr lang="en" sz="1200">
                <a:latin typeface="Roboto"/>
                <a:ea typeface="Roboto"/>
                <a:cs typeface="Roboto"/>
                <a:sym typeface="Roboto"/>
              </a:rPr>
              <a:t>SMB</a:t>
            </a:r>
            <a:endParaRPr sz="12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
        <p:nvSpPr>
          <p:cNvPr id="1299" name="Google Shape;1299;p70"/>
          <p:cNvSpPr/>
          <p:nvPr/>
        </p:nvSpPr>
        <p:spPr>
          <a:xfrm>
            <a:off x="343100" y="1112525"/>
            <a:ext cx="47523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0"/>
          <p:cNvSpPr/>
          <p:nvPr/>
        </p:nvSpPr>
        <p:spPr>
          <a:xfrm>
            <a:off x="3636350" y="1132875"/>
            <a:ext cx="51561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Pivoting Through SMB</a:t>
            </a:r>
            <a:endParaRPr/>
          </a:p>
        </p:txBody>
      </p:sp>
      <p:sp>
        <p:nvSpPr>
          <p:cNvPr id="1302" name="Google Shape;130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3" name="Google Shape;130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04" name="Google Shape;1304;p70"/>
          <p:cNvPicPr preferRelativeResize="0"/>
          <p:nvPr/>
        </p:nvPicPr>
        <p:blipFill>
          <a:blip r:embed="rId3">
            <a:alphaModFix/>
          </a:blip>
          <a:stretch>
            <a:fillRect/>
          </a:stretch>
        </p:blipFill>
        <p:spPr>
          <a:xfrm>
            <a:off x="997100" y="2456869"/>
            <a:ext cx="977600" cy="830006"/>
          </a:xfrm>
          <a:prstGeom prst="rect">
            <a:avLst/>
          </a:prstGeom>
          <a:noFill/>
          <a:ln>
            <a:noFill/>
          </a:ln>
        </p:spPr>
      </p:pic>
      <p:sp>
        <p:nvSpPr>
          <p:cNvPr id="1305" name="Google Shape;1305;p70"/>
          <p:cNvSpPr txBox="1"/>
          <p:nvPr/>
        </p:nvSpPr>
        <p:spPr>
          <a:xfrm>
            <a:off x="343100" y="669200"/>
            <a:ext cx="88131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6.	</a:t>
            </a:r>
            <a:r>
              <a:rPr lang="en" sz="1800">
                <a:solidFill>
                  <a:schemeClr val="dk1"/>
                </a:solidFill>
                <a:latin typeface="Roboto"/>
                <a:ea typeface="Roboto"/>
                <a:cs typeface="Roboto"/>
                <a:sym typeface="Roboto"/>
              </a:rPr>
              <a:t>Receive a Meterpreter session to the new machine through the pivot point </a:t>
            </a:r>
            <a:endParaRPr>
              <a:solidFill>
                <a:schemeClr val="dk1"/>
              </a:solidFill>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306" name="Google Shape;1306;p70"/>
          <p:cNvSpPr txBox="1"/>
          <p:nvPr/>
        </p:nvSpPr>
        <p:spPr>
          <a:xfrm>
            <a:off x="1621852" y="1200463"/>
            <a:ext cx="2014500" cy="2268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10.10.10.0/24</a:t>
            </a:r>
            <a:endParaRPr sz="1200"/>
          </a:p>
        </p:txBody>
      </p:sp>
      <p:sp>
        <p:nvSpPr>
          <p:cNvPr id="1307" name="Google Shape;1307;p70"/>
          <p:cNvSpPr txBox="1"/>
          <p:nvPr/>
        </p:nvSpPr>
        <p:spPr>
          <a:xfrm>
            <a:off x="5350425" y="1200475"/>
            <a:ext cx="2142900" cy="226800"/>
          </a:xfrm>
          <a:prstGeom prst="rect">
            <a:avLst/>
          </a:prstGeom>
          <a:solidFill>
            <a:srgbClr val="F6B2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172.16.0.0/24</a:t>
            </a:r>
            <a:endParaRPr sz="1200"/>
          </a:p>
        </p:txBody>
      </p:sp>
      <p:pic>
        <p:nvPicPr>
          <p:cNvPr id="1308" name="Google Shape;1308;p70"/>
          <p:cNvPicPr preferRelativeResize="0"/>
          <p:nvPr/>
        </p:nvPicPr>
        <p:blipFill>
          <a:blip r:embed="rId4">
            <a:alphaModFix/>
          </a:blip>
          <a:stretch>
            <a:fillRect/>
          </a:stretch>
        </p:blipFill>
        <p:spPr>
          <a:xfrm>
            <a:off x="3923412" y="2551075"/>
            <a:ext cx="977575" cy="811876"/>
          </a:xfrm>
          <a:prstGeom prst="rect">
            <a:avLst/>
          </a:prstGeom>
          <a:noFill/>
          <a:ln>
            <a:noFill/>
          </a:ln>
        </p:spPr>
      </p:pic>
      <p:pic>
        <p:nvPicPr>
          <p:cNvPr id="1309" name="Google Shape;1309;p70"/>
          <p:cNvPicPr preferRelativeResize="0"/>
          <p:nvPr/>
        </p:nvPicPr>
        <p:blipFill>
          <a:blip r:embed="rId4">
            <a:alphaModFix/>
          </a:blip>
          <a:stretch>
            <a:fillRect/>
          </a:stretch>
        </p:blipFill>
        <p:spPr>
          <a:xfrm>
            <a:off x="6584375" y="2551071"/>
            <a:ext cx="977600" cy="811905"/>
          </a:xfrm>
          <a:prstGeom prst="rect">
            <a:avLst/>
          </a:prstGeom>
          <a:noFill/>
          <a:ln>
            <a:noFill/>
          </a:ln>
        </p:spPr>
      </p:pic>
      <p:sp>
        <p:nvSpPr>
          <p:cNvPr id="1310" name="Google Shape;1310;p70"/>
          <p:cNvSpPr txBox="1"/>
          <p:nvPr/>
        </p:nvSpPr>
        <p:spPr>
          <a:xfrm>
            <a:off x="3992050" y="2614025"/>
            <a:ext cx="840300" cy="515700"/>
          </a:xfrm>
          <a:prstGeom prst="rect">
            <a:avLst/>
          </a:prstGeom>
          <a:solidFill>
            <a:srgbClr val="F4CCCC"/>
          </a:solidFill>
          <a:ln cap="flat" cmpd="sng" w="9525">
            <a:solidFill>
              <a:srgbClr val="990000"/>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Exploited Host</a:t>
            </a:r>
            <a:endParaRPr sz="900">
              <a:latin typeface="Roboto"/>
              <a:ea typeface="Roboto"/>
              <a:cs typeface="Roboto"/>
              <a:sym typeface="Roboto"/>
            </a:endParaRPr>
          </a:p>
        </p:txBody>
      </p:sp>
      <p:sp>
        <p:nvSpPr>
          <p:cNvPr id="1311" name="Google Shape;1311;p70"/>
          <p:cNvSpPr txBox="1"/>
          <p:nvPr/>
        </p:nvSpPr>
        <p:spPr>
          <a:xfrm>
            <a:off x="6653025" y="2614025"/>
            <a:ext cx="840300" cy="515700"/>
          </a:xfrm>
          <a:prstGeom prst="rect">
            <a:avLst/>
          </a:prstGeom>
          <a:solidFill>
            <a:srgbClr val="F3F3F3"/>
          </a:solidFill>
          <a:ln cap="flat" cmpd="sng" w="9525">
            <a:solidFill>
              <a:srgbClr val="38761D"/>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Target Machine</a:t>
            </a:r>
            <a:endParaRPr sz="900">
              <a:latin typeface="Roboto"/>
              <a:ea typeface="Roboto"/>
              <a:cs typeface="Roboto"/>
              <a:sym typeface="Roboto"/>
            </a:endParaRPr>
          </a:p>
        </p:txBody>
      </p:sp>
      <p:pic>
        <p:nvPicPr>
          <p:cNvPr id="1312" name="Google Shape;1312;p70"/>
          <p:cNvPicPr preferRelativeResize="0"/>
          <p:nvPr/>
        </p:nvPicPr>
        <p:blipFill>
          <a:blip r:embed="rId4">
            <a:alphaModFix/>
          </a:blip>
          <a:stretch>
            <a:fillRect/>
          </a:stretch>
        </p:blipFill>
        <p:spPr>
          <a:xfrm>
            <a:off x="1226325" y="3793051"/>
            <a:ext cx="743450" cy="617426"/>
          </a:xfrm>
          <a:prstGeom prst="rect">
            <a:avLst/>
          </a:prstGeom>
          <a:noFill/>
          <a:ln>
            <a:noFill/>
          </a:ln>
        </p:spPr>
      </p:pic>
      <p:pic>
        <p:nvPicPr>
          <p:cNvPr id="1313" name="Google Shape;1313;p70"/>
          <p:cNvPicPr preferRelativeResize="0"/>
          <p:nvPr/>
        </p:nvPicPr>
        <p:blipFill>
          <a:blip r:embed="rId4">
            <a:alphaModFix/>
          </a:blip>
          <a:stretch>
            <a:fillRect/>
          </a:stretch>
        </p:blipFill>
        <p:spPr>
          <a:xfrm>
            <a:off x="2347525" y="1571701"/>
            <a:ext cx="743450" cy="617426"/>
          </a:xfrm>
          <a:prstGeom prst="rect">
            <a:avLst/>
          </a:prstGeom>
          <a:noFill/>
          <a:ln>
            <a:noFill/>
          </a:ln>
        </p:spPr>
      </p:pic>
      <p:pic>
        <p:nvPicPr>
          <p:cNvPr id="1314" name="Google Shape;1314;p70"/>
          <p:cNvPicPr preferRelativeResize="0"/>
          <p:nvPr/>
        </p:nvPicPr>
        <p:blipFill>
          <a:blip r:embed="rId4">
            <a:alphaModFix/>
          </a:blip>
          <a:stretch>
            <a:fillRect/>
          </a:stretch>
        </p:blipFill>
        <p:spPr>
          <a:xfrm>
            <a:off x="2600075" y="3575463"/>
            <a:ext cx="743450" cy="617426"/>
          </a:xfrm>
          <a:prstGeom prst="rect">
            <a:avLst/>
          </a:prstGeom>
          <a:noFill/>
          <a:ln>
            <a:noFill/>
          </a:ln>
        </p:spPr>
      </p:pic>
      <p:pic>
        <p:nvPicPr>
          <p:cNvPr id="1315" name="Google Shape;1315;p70"/>
          <p:cNvPicPr preferRelativeResize="0"/>
          <p:nvPr/>
        </p:nvPicPr>
        <p:blipFill>
          <a:blip r:embed="rId4">
            <a:alphaModFix/>
          </a:blip>
          <a:stretch>
            <a:fillRect/>
          </a:stretch>
        </p:blipFill>
        <p:spPr>
          <a:xfrm>
            <a:off x="1058700" y="1703176"/>
            <a:ext cx="743450" cy="617426"/>
          </a:xfrm>
          <a:prstGeom prst="rect">
            <a:avLst/>
          </a:prstGeom>
          <a:noFill/>
          <a:ln>
            <a:noFill/>
          </a:ln>
        </p:spPr>
      </p:pic>
      <p:pic>
        <p:nvPicPr>
          <p:cNvPr id="1316" name="Google Shape;1316;p70"/>
          <p:cNvPicPr preferRelativeResize="0"/>
          <p:nvPr/>
        </p:nvPicPr>
        <p:blipFill>
          <a:blip r:embed="rId4">
            <a:alphaModFix/>
          </a:blip>
          <a:stretch>
            <a:fillRect/>
          </a:stretch>
        </p:blipFill>
        <p:spPr>
          <a:xfrm>
            <a:off x="5350425" y="3983813"/>
            <a:ext cx="743450" cy="617426"/>
          </a:xfrm>
          <a:prstGeom prst="rect">
            <a:avLst/>
          </a:prstGeom>
          <a:noFill/>
          <a:ln>
            <a:noFill/>
          </a:ln>
        </p:spPr>
      </p:pic>
      <p:pic>
        <p:nvPicPr>
          <p:cNvPr id="1317" name="Google Shape;1317;p70"/>
          <p:cNvPicPr preferRelativeResize="0"/>
          <p:nvPr/>
        </p:nvPicPr>
        <p:blipFill>
          <a:blip r:embed="rId4">
            <a:alphaModFix/>
          </a:blip>
          <a:stretch>
            <a:fillRect/>
          </a:stretch>
        </p:blipFill>
        <p:spPr>
          <a:xfrm>
            <a:off x="7286175" y="3688338"/>
            <a:ext cx="743450" cy="617426"/>
          </a:xfrm>
          <a:prstGeom prst="rect">
            <a:avLst/>
          </a:prstGeom>
          <a:noFill/>
          <a:ln>
            <a:noFill/>
          </a:ln>
        </p:spPr>
      </p:pic>
      <p:pic>
        <p:nvPicPr>
          <p:cNvPr id="1318" name="Google Shape;1318;p70"/>
          <p:cNvPicPr preferRelativeResize="0"/>
          <p:nvPr/>
        </p:nvPicPr>
        <p:blipFill>
          <a:blip r:embed="rId4">
            <a:alphaModFix/>
          </a:blip>
          <a:stretch>
            <a:fillRect/>
          </a:stretch>
        </p:blipFill>
        <p:spPr>
          <a:xfrm>
            <a:off x="5593375" y="1630338"/>
            <a:ext cx="743450" cy="617426"/>
          </a:xfrm>
          <a:prstGeom prst="rect">
            <a:avLst/>
          </a:prstGeom>
          <a:noFill/>
          <a:ln>
            <a:noFill/>
          </a:ln>
        </p:spPr>
      </p:pic>
      <p:pic>
        <p:nvPicPr>
          <p:cNvPr id="1319" name="Google Shape;1319;p70"/>
          <p:cNvPicPr preferRelativeResize="0"/>
          <p:nvPr/>
        </p:nvPicPr>
        <p:blipFill>
          <a:blip r:embed="rId4">
            <a:alphaModFix/>
          </a:blip>
          <a:stretch>
            <a:fillRect/>
          </a:stretch>
        </p:blipFill>
        <p:spPr>
          <a:xfrm>
            <a:off x="7119775" y="1802313"/>
            <a:ext cx="743450" cy="617426"/>
          </a:xfrm>
          <a:prstGeom prst="rect">
            <a:avLst/>
          </a:prstGeom>
          <a:noFill/>
          <a:ln>
            <a:noFill/>
          </a:ln>
        </p:spPr>
      </p:pic>
      <p:sp>
        <p:nvSpPr>
          <p:cNvPr id="1320" name="Google Shape;1320;p70"/>
          <p:cNvSpPr/>
          <p:nvPr/>
        </p:nvSpPr>
        <p:spPr>
          <a:xfrm>
            <a:off x="1997550" y="2624450"/>
            <a:ext cx="4586700" cy="515700"/>
          </a:xfrm>
          <a:prstGeom prst="leftRightArrow">
            <a:avLst>
              <a:gd fmla="val 50000" name="adj1"/>
              <a:gd fmla="val 50000" name="adj2"/>
            </a:avLst>
          </a:prstGeom>
          <a:solidFill>
            <a:schemeClr val="lt2"/>
          </a:solidFill>
          <a:ln cap="flat" cmpd="sng" w="28575">
            <a:solidFill>
              <a:srgbClr val="351C75"/>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Roboto Light"/>
                <a:ea typeface="Roboto Light"/>
                <a:cs typeface="Roboto Light"/>
                <a:sym typeface="Roboto Light"/>
              </a:rPr>
              <a:t>Meterpreter Session </a:t>
            </a:r>
            <a:r>
              <a:rPr lang="en" sz="1200">
                <a:latin typeface="Roboto"/>
                <a:ea typeface="Roboto"/>
                <a:cs typeface="Roboto"/>
                <a:sym typeface="Roboto"/>
              </a:rPr>
              <a:t>2</a:t>
            </a:r>
            <a:r>
              <a:rPr lang="en" sz="1200">
                <a:latin typeface="Roboto Light"/>
                <a:ea typeface="Roboto Light"/>
                <a:cs typeface="Roboto Light"/>
                <a:sym typeface="Roboto Light"/>
              </a:rPr>
              <a:t> routed through Pivot Point</a:t>
            </a:r>
            <a:endParaRPr sz="1200">
              <a:latin typeface="Roboto Light"/>
              <a:ea typeface="Roboto Light"/>
              <a:cs typeface="Roboto Light"/>
              <a:sym typeface="Roboto Light"/>
            </a:endParaRPr>
          </a:p>
        </p:txBody>
      </p:sp>
      <p:pic>
        <p:nvPicPr>
          <p:cNvPr id="1321" name="Google Shape;1321;p70"/>
          <p:cNvPicPr preferRelativeResize="0"/>
          <p:nvPr/>
        </p:nvPicPr>
        <p:blipFill>
          <a:blip r:embed="rId5">
            <a:alphaModFix/>
          </a:blip>
          <a:stretch>
            <a:fillRect/>
          </a:stretch>
        </p:blipFill>
        <p:spPr>
          <a:xfrm>
            <a:off x="7321625" y="3129737"/>
            <a:ext cx="339726" cy="328200"/>
          </a:xfrm>
          <a:prstGeom prst="rect">
            <a:avLst/>
          </a:prstGeom>
          <a:noFill/>
          <a:ln>
            <a:noFill/>
          </a:ln>
        </p:spPr>
      </p:pic>
      <p:sp>
        <p:nvSpPr>
          <p:cNvPr id="1322" name="Google Shape;1322;p70"/>
          <p:cNvSpPr txBox="1"/>
          <p:nvPr/>
        </p:nvSpPr>
        <p:spPr>
          <a:xfrm>
            <a:off x="3943600" y="2120575"/>
            <a:ext cx="9777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Pivot Point</a:t>
            </a:r>
            <a:endParaRPr sz="1200">
              <a:latin typeface="Roboto"/>
              <a:ea typeface="Roboto"/>
              <a:cs typeface="Roboto"/>
              <a:sym typeface="Roboto"/>
            </a:endParaRPr>
          </a:p>
        </p:txBody>
      </p:sp>
      <p:cxnSp>
        <p:nvCxnSpPr>
          <p:cNvPr id="1323" name="Google Shape;1323;p70"/>
          <p:cNvCxnSpPr/>
          <p:nvPr/>
        </p:nvCxnSpPr>
        <p:spPr>
          <a:xfrm>
            <a:off x="3929250" y="2753075"/>
            <a:ext cx="88800" cy="0"/>
          </a:xfrm>
          <a:prstGeom prst="straightConnector1">
            <a:avLst/>
          </a:prstGeom>
          <a:noFill/>
          <a:ln cap="flat" cmpd="sng" w="28575">
            <a:solidFill>
              <a:srgbClr val="990000"/>
            </a:solidFill>
            <a:prstDash val="solid"/>
            <a:round/>
            <a:headEnd len="med" w="med" type="none"/>
            <a:tailEnd len="med" w="med" type="none"/>
          </a:ln>
        </p:spPr>
      </p:cxnSp>
      <p:cxnSp>
        <p:nvCxnSpPr>
          <p:cNvPr id="1324" name="Google Shape;1324;p70"/>
          <p:cNvCxnSpPr/>
          <p:nvPr/>
        </p:nvCxnSpPr>
        <p:spPr>
          <a:xfrm>
            <a:off x="4111450" y="2753075"/>
            <a:ext cx="88800" cy="0"/>
          </a:xfrm>
          <a:prstGeom prst="straightConnector1">
            <a:avLst/>
          </a:prstGeom>
          <a:noFill/>
          <a:ln cap="flat" cmpd="sng" w="28575">
            <a:solidFill>
              <a:srgbClr val="990000"/>
            </a:solidFill>
            <a:prstDash val="solid"/>
            <a:round/>
            <a:headEnd len="med" w="med" type="none"/>
            <a:tailEnd len="med" w="med" type="none"/>
          </a:ln>
        </p:spPr>
      </p:cxnSp>
      <p:cxnSp>
        <p:nvCxnSpPr>
          <p:cNvPr id="1325" name="Google Shape;1325;p70"/>
          <p:cNvCxnSpPr/>
          <p:nvPr/>
        </p:nvCxnSpPr>
        <p:spPr>
          <a:xfrm>
            <a:off x="4273400" y="2753075"/>
            <a:ext cx="88800" cy="0"/>
          </a:xfrm>
          <a:prstGeom prst="straightConnector1">
            <a:avLst/>
          </a:prstGeom>
          <a:noFill/>
          <a:ln cap="flat" cmpd="sng" w="28575">
            <a:solidFill>
              <a:srgbClr val="990000"/>
            </a:solidFill>
            <a:prstDash val="solid"/>
            <a:round/>
            <a:headEnd len="med" w="med" type="none"/>
            <a:tailEnd len="med" w="med" type="none"/>
          </a:ln>
        </p:spPr>
      </p:cxnSp>
      <p:cxnSp>
        <p:nvCxnSpPr>
          <p:cNvPr id="1326" name="Google Shape;1326;p70"/>
          <p:cNvCxnSpPr/>
          <p:nvPr/>
        </p:nvCxnSpPr>
        <p:spPr>
          <a:xfrm>
            <a:off x="4457350" y="2753075"/>
            <a:ext cx="88800" cy="0"/>
          </a:xfrm>
          <a:prstGeom prst="straightConnector1">
            <a:avLst/>
          </a:prstGeom>
          <a:noFill/>
          <a:ln cap="flat" cmpd="sng" w="28575">
            <a:solidFill>
              <a:srgbClr val="990000"/>
            </a:solidFill>
            <a:prstDash val="solid"/>
            <a:round/>
            <a:headEnd len="med" w="med" type="none"/>
            <a:tailEnd len="med" w="med" type="none"/>
          </a:ln>
        </p:spPr>
      </p:cxnSp>
      <p:cxnSp>
        <p:nvCxnSpPr>
          <p:cNvPr id="1327" name="Google Shape;1327;p70"/>
          <p:cNvCxnSpPr/>
          <p:nvPr/>
        </p:nvCxnSpPr>
        <p:spPr>
          <a:xfrm>
            <a:off x="4641300" y="2753075"/>
            <a:ext cx="88800" cy="0"/>
          </a:xfrm>
          <a:prstGeom prst="straightConnector1">
            <a:avLst/>
          </a:prstGeom>
          <a:noFill/>
          <a:ln cap="flat" cmpd="sng" w="28575">
            <a:solidFill>
              <a:srgbClr val="990000"/>
            </a:solidFill>
            <a:prstDash val="solid"/>
            <a:round/>
            <a:headEnd len="med" w="med" type="none"/>
            <a:tailEnd len="med" w="med" type="none"/>
          </a:ln>
        </p:spPr>
      </p:cxnSp>
      <p:cxnSp>
        <p:nvCxnSpPr>
          <p:cNvPr id="1328" name="Google Shape;1328;p70"/>
          <p:cNvCxnSpPr/>
          <p:nvPr/>
        </p:nvCxnSpPr>
        <p:spPr>
          <a:xfrm>
            <a:off x="4809175" y="2753075"/>
            <a:ext cx="88800" cy="0"/>
          </a:xfrm>
          <a:prstGeom prst="straightConnector1">
            <a:avLst/>
          </a:prstGeom>
          <a:noFill/>
          <a:ln cap="flat" cmpd="sng" w="28575">
            <a:solidFill>
              <a:srgbClr val="990000"/>
            </a:solidFill>
            <a:prstDash val="solid"/>
            <a:round/>
            <a:headEnd len="med" w="med" type="none"/>
            <a:tailEnd len="med" w="med" type="none"/>
          </a:ln>
        </p:spPr>
      </p:cxnSp>
      <p:cxnSp>
        <p:nvCxnSpPr>
          <p:cNvPr id="1329" name="Google Shape;1329;p70"/>
          <p:cNvCxnSpPr/>
          <p:nvPr/>
        </p:nvCxnSpPr>
        <p:spPr>
          <a:xfrm>
            <a:off x="3929250" y="3010950"/>
            <a:ext cx="88800" cy="0"/>
          </a:xfrm>
          <a:prstGeom prst="straightConnector1">
            <a:avLst/>
          </a:prstGeom>
          <a:noFill/>
          <a:ln cap="flat" cmpd="sng" w="28575">
            <a:solidFill>
              <a:srgbClr val="990000"/>
            </a:solidFill>
            <a:prstDash val="solid"/>
            <a:round/>
            <a:headEnd len="med" w="med" type="none"/>
            <a:tailEnd len="med" w="med" type="none"/>
          </a:ln>
        </p:spPr>
      </p:cxnSp>
      <p:cxnSp>
        <p:nvCxnSpPr>
          <p:cNvPr id="1330" name="Google Shape;1330;p70"/>
          <p:cNvCxnSpPr/>
          <p:nvPr/>
        </p:nvCxnSpPr>
        <p:spPr>
          <a:xfrm>
            <a:off x="4111450" y="3010950"/>
            <a:ext cx="88800" cy="0"/>
          </a:xfrm>
          <a:prstGeom prst="straightConnector1">
            <a:avLst/>
          </a:prstGeom>
          <a:noFill/>
          <a:ln cap="flat" cmpd="sng" w="28575">
            <a:solidFill>
              <a:srgbClr val="990000"/>
            </a:solidFill>
            <a:prstDash val="solid"/>
            <a:round/>
            <a:headEnd len="med" w="med" type="none"/>
            <a:tailEnd len="med" w="med" type="none"/>
          </a:ln>
        </p:spPr>
      </p:cxnSp>
      <p:cxnSp>
        <p:nvCxnSpPr>
          <p:cNvPr id="1331" name="Google Shape;1331;p70"/>
          <p:cNvCxnSpPr/>
          <p:nvPr/>
        </p:nvCxnSpPr>
        <p:spPr>
          <a:xfrm>
            <a:off x="4290688" y="3010950"/>
            <a:ext cx="88800" cy="0"/>
          </a:xfrm>
          <a:prstGeom prst="straightConnector1">
            <a:avLst/>
          </a:prstGeom>
          <a:noFill/>
          <a:ln cap="flat" cmpd="sng" w="28575">
            <a:solidFill>
              <a:srgbClr val="990000"/>
            </a:solidFill>
            <a:prstDash val="solid"/>
            <a:round/>
            <a:headEnd len="med" w="med" type="none"/>
            <a:tailEnd len="med" w="med" type="none"/>
          </a:ln>
        </p:spPr>
      </p:cxnSp>
      <p:cxnSp>
        <p:nvCxnSpPr>
          <p:cNvPr id="1332" name="Google Shape;1332;p70"/>
          <p:cNvCxnSpPr/>
          <p:nvPr/>
        </p:nvCxnSpPr>
        <p:spPr>
          <a:xfrm>
            <a:off x="4469925" y="3010950"/>
            <a:ext cx="88800" cy="0"/>
          </a:xfrm>
          <a:prstGeom prst="straightConnector1">
            <a:avLst/>
          </a:prstGeom>
          <a:noFill/>
          <a:ln cap="flat" cmpd="sng" w="28575">
            <a:solidFill>
              <a:srgbClr val="990000"/>
            </a:solidFill>
            <a:prstDash val="solid"/>
            <a:round/>
            <a:headEnd len="med" w="med" type="none"/>
            <a:tailEnd len="med" w="med" type="none"/>
          </a:ln>
        </p:spPr>
      </p:cxnSp>
      <p:cxnSp>
        <p:nvCxnSpPr>
          <p:cNvPr id="1333" name="Google Shape;1333;p70"/>
          <p:cNvCxnSpPr/>
          <p:nvPr/>
        </p:nvCxnSpPr>
        <p:spPr>
          <a:xfrm>
            <a:off x="4641300" y="3010950"/>
            <a:ext cx="88800" cy="0"/>
          </a:xfrm>
          <a:prstGeom prst="straightConnector1">
            <a:avLst/>
          </a:prstGeom>
          <a:noFill/>
          <a:ln cap="flat" cmpd="sng" w="28575">
            <a:solidFill>
              <a:srgbClr val="990000"/>
            </a:solidFill>
            <a:prstDash val="solid"/>
            <a:round/>
            <a:headEnd len="med" w="med" type="none"/>
            <a:tailEnd len="med" w="med" type="none"/>
          </a:ln>
        </p:spPr>
      </p:cxnSp>
      <p:cxnSp>
        <p:nvCxnSpPr>
          <p:cNvPr id="1334" name="Google Shape;1334;p70"/>
          <p:cNvCxnSpPr/>
          <p:nvPr/>
        </p:nvCxnSpPr>
        <p:spPr>
          <a:xfrm>
            <a:off x="4809175" y="3014525"/>
            <a:ext cx="88800" cy="0"/>
          </a:xfrm>
          <a:prstGeom prst="straightConnector1">
            <a:avLst/>
          </a:prstGeom>
          <a:noFill/>
          <a:ln cap="flat" cmpd="sng" w="28575">
            <a:solidFill>
              <a:srgbClr val="99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 Objectives</a:t>
            </a:r>
            <a:endParaRPr/>
          </a:p>
        </p:txBody>
      </p:sp>
      <p:sp>
        <p:nvSpPr>
          <p:cNvPr id="1027" name="Google Shape;1027;p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class today, students will be able to:</a:t>
            </a:r>
            <a:endParaRPr/>
          </a:p>
        </p:txBody>
      </p:sp>
      <p:sp>
        <p:nvSpPr>
          <p:cNvPr id="1028" name="Google Shape;1028;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29" name="Google Shape;1029;p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0" name="Google Shape;1030;p5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55600" lvl="0" marL="457200" rtl="0" algn="l">
              <a:lnSpc>
                <a:spcPct val="150000"/>
              </a:lnSpc>
              <a:spcBef>
                <a:spcPts val="0"/>
              </a:spcBef>
              <a:spcAft>
                <a:spcPts val="0"/>
              </a:spcAft>
              <a:buSzPts val="2000"/>
              <a:buChar char="●"/>
            </a:pPr>
            <a:r>
              <a:rPr lang="en" sz="2000"/>
              <a:t>Configure a pivot point with the autoroute module.</a:t>
            </a:r>
            <a:endParaRPr sz="2000"/>
          </a:p>
          <a:p>
            <a:pPr indent="-355600" lvl="0" marL="457200" rtl="0" algn="l">
              <a:lnSpc>
                <a:spcPct val="150000"/>
              </a:lnSpc>
              <a:spcBef>
                <a:spcPts val="0"/>
              </a:spcBef>
              <a:spcAft>
                <a:spcPts val="0"/>
              </a:spcAft>
              <a:buSzPts val="2000"/>
              <a:buChar char="●"/>
            </a:pPr>
            <a:r>
              <a:rPr lang="en" sz="2000"/>
              <a:t>Scan a foreign subnet through a pivot.</a:t>
            </a:r>
            <a:endParaRPr sz="2000"/>
          </a:p>
          <a:p>
            <a:pPr indent="-355600" lvl="0" marL="457200" rtl="0" algn="l">
              <a:lnSpc>
                <a:spcPct val="150000"/>
              </a:lnSpc>
              <a:spcBef>
                <a:spcPts val="0"/>
              </a:spcBef>
              <a:spcAft>
                <a:spcPts val="0"/>
              </a:spcAft>
              <a:buSzPts val="2000"/>
              <a:buChar char="●"/>
            </a:pPr>
            <a:r>
              <a:rPr lang="en" sz="2000"/>
              <a:t>Spread malware through public SMB shares.</a:t>
            </a:r>
            <a:endParaRPr sz="2000"/>
          </a:p>
          <a:p>
            <a:pPr indent="0" lvl="0" marL="0" rtl="0" algn="l">
              <a:lnSpc>
                <a:spcPct val="150000"/>
              </a:lnSpc>
              <a:spcBef>
                <a:spcPts val="800"/>
              </a:spcBef>
              <a:spcAft>
                <a:spcPts val="800"/>
              </a:spcAft>
              <a:buNone/>
            </a:pPr>
            <a:r>
              <a:t/>
            </a:r>
            <a:endParaRPr sz="2000"/>
          </a:p>
        </p:txBody>
      </p:sp>
      <p:sp>
        <p:nvSpPr>
          <p:cNvPr id="1031" name="Google Shape;1031;p53"/>
          <p:cNvSpPr/>
          <p:nvPr/>
        </p:nvSpPr>
        <p:spPr>
          <a:xfrm>
            <a:off x="513375" y="1382100"/>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3"/>
          <p:cNvSpPr/>
          <p:nvPr/>
        </p:nvSpPr>
        <p:spPr>
          <a:xfrm>
            <a:off x="513375" y="1820213"/>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3"/>
          <p:cNvSpPr/>
          <p:nvPr/>
        </p:nvSpPr>
        <p:spPr>
          <a:xfrm>
            <a:off x="513375" y="2258350"/>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sp>
        <p:nvSpPr>
          <p:cNvPr id="1339" name="Google Shape;133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Proxy Servers and SOCKS</a:t>
            </a:r>
            <a:endParaRPr/>
          </a:p>
        </p:txBody>
      </p:sp>
      <p:sp>
        <p:nvSpPr>
          <p:cNvPr id="1340" name="Google Shape;1340;p71"/>
          <p:cNvSpPr txBox="1"/>
          <p:nvPr>
            <p:ph idx="1" type="subTitle"/>
          </p:nvPr>
        </p:nvSpPr>
        <p:spPr>
          <a:xfrm>
            <a:off x="0" y="675975"/>
            <a:ext cx="9144000" cy="624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When using an RDP to interact with a foreign subnet, the pivot point acts as a </a:t>
            </a:r>
            <a:r>
              <a:rPr lang="en">
                <a:solidFill>
                  <a:schemeClr val="dk1"/>
                </a:solidFill>
                <a:latin typeface="Roboto Medium"/>
                <a:ea typeface="Roboto Medium"/>
                <a:cs typeface="Roboto Medium"/>
                <a:sym typeface="Roboto Medium"/>
              </a:rPr>
              <a:t>proxy server</a:t>
            </a:r>
            <a:r>
              <a:rPr lang="en">
                <a:solidFill>
                  <a:schemeClr val="dk1"/>
                </a:solidFill>
              </a:rPr>
              <a:t>. </a:t>
            </a:r>
            <a:endParaRPr/>
          </a:p>
        </p:txBody>
      </p:sp>
      <p:sp>
        <p:nvSpPr>
          <p:cNvPr id="1341" name="Google Shape;1341;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2" name="Google Shape;1342;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3" name="Google Shape;1343;p7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lang="en" sz="1600">
                <a:solidFill>
                  <a:schemeClr val="dk1"/>
                </a:solidFill>
              </a:rPr>
              <a:t>In order to proxy RDP, we need to use a </a:t>
            </a:r>
            <a:r>
              <a:rPr lang="en" sz="1600">
                <a:solidFill>
                  <a:schemeClr val="dk1"/>
                </a:solidFill>
                <a:latin typeface="Roboto Medium"/>
                <a:ea typeface="Roboto Medium"/>
                <a:cs typeface="Roboto Medium"/>
                <a:sym typeface="Roboto Medium"/>
              </a:rPr>
              <a:t>SOCKS</a:t>
            </a:r>
            <a:r>
              <a:rPr lang="en" sz="1600">
                <a:solidFill>
                  <a:schemeClr val="dk1"/>
                </a:solidFill>
              </a:rPr>
              <a:t> server. </a:t>
            </a:r>
            <a:endParaRPr sz="1600"/>
          </a:p>
        </p:txBody>
      </p:sp>
      <p:sp>
        <p:nvSpPr>
          <p:cNvPr id="1344" name="Google Shape;1344;p7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lang="en">
                <a:solidFill>
                  <a:schemeClr val="dk1"/>
                </a:solidFill>
              </a:rPr>
              <a:t>A SOCKS proxy can forward arbitrary TCP and UDP traffic, making it more flexible than other proxy servers we’ve encounters (like HTTP proxies).</a:t>
            </a:r>
            <a:endParaRPr/>
          </a:p>
        </p:txBody>
      </p:sp>
      <p:sp>
        <p:nvSpPr>
          <p:cNvPr id="1345" name="Google Shape;1345;p7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lang="en"/>
              <a:t>After setting up the SOCKS proxy, the attacking machine will be able to RDP to the foreign host through the pivot using a tool called </a:t>
            </a:r>
            <a:r>
              <a:rPr lang="en">
                <a:latin typeface="Roboto Mono Medium"/>
                <a:ea typeface="Roboto Mono Medium"/>
                <a:cs typeface="Roboto Mono Medium"/>
                <a:sym typeface="Roboto Mono Medium"/>
              </a:rPr>
              <a:t>proxychains</a:t>
            </a:r>
            <a:r>
              <a:rPr lang="en" sz="1200">
                <a:latin typeface="Roboto Mono"/>
                <a:ea typeface="Roboto Mono"/>
                <a:cs typeface="Roboto Mono"/>
                <a:sym typeface="Roboto Mono"/>
              </a:rPr>
              <a:t>.</a:t>
            </a:r>
            <a:endParaRPr/>
          </a:p>
        </p:txBody>
      </p:sp>
      <p:sp>
        <p:nvSpPr>
          <p:cNvPr id="1346" name="Google Shape;1346;p7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In the next exercise, we’ll use a </a:t>
            </a:r>
            <a:r>
              <a:rPr lang="en" sz="1600">
                <a:latin typeface="Roboto Mono Medium"/>
                <a:ea typeface="Roboto Mono Medium"/>
                <a:cs typeface="Roboto Mono Medium"/>
                <a:sym typeface="Roboto Mono Medium"/>
              </a:rPr>
              <a:t>socks4a</a:t>
            </a:r>
            <a:r>
              <a:rPr lang="en" sz="1600"/>
              <a:t> proxy to set up a </a:t>
            </a:r>
            <a:r>
              <a:rPr lang="en" sz="1600"/>
              <a:t>pivot</a:t>
            </a:r>
            <a:r>
              <a:rPr lang="en" sz="1600"/>
              <a:t> point.</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7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1352" name="Google Shape;1352;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3" name="Google Shape;1353;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4" name="Google Shape;1354;p7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Continue Lateral Movement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use credentials dumped in the previous exercise to log into another host in the </a:t>
            </a:r>
            <a:r>
              <a:rPr lang="en" sz="1800">
                <a:latin typeface="Roboto Light"/>
                <a:ea typeface="Roboto Light"/>
                <a:cs typeface="Roboto Light"/>
                <a:sym typeface="Roboto Light"/>
              </a:rPr>
              <a:t>foreign</a:t>
            </a:r>
            <a:r>
              <a:rPr lang="en" sz="1800">
                <a:latin typeface="Roboto Light"/>
                <a:ea typeface="Roboto Light"/>
                <a:cs typeface="Roboto Light"/>
                <a:sym typeface="Roboto Light"/>
              </a:rPr>
              <a:t> subnet using RDP.  Then, you will download an </a:t>
            </a:r>
            <a:r>
              <a:rPr lang="en" sz="1800">
                <a:latin typeface="Roboto Mono Light"/>
                <a:ea typeface="Roboto Mono Light"/>
                <a:cs typeface="Roboto Mono Light"/>
                <a:sym typeface="Roboto Mono Light"/>
              </a:rPr>
              <a:t>msfvenom </a:t>
            </a:r>
            <a:r>
              <a:rPr lang="en" sz="1800">
                <a:latin typeface="Roboto Light"/>
                <a:ea typeface="Roboto Light"/>
                <a:cs typeface="Roboto Light"/>
                <a:sym typeface="Roboto Light"/>
              </a:rPr>
              <a:t>payload onto the host and open a Meterpreter session.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a:t>Instructions sent via Slack.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0" name="Google Shape;1360;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1" name="Google Shape;1361;p73"/>
          <p:cNvSpPr txBox="1"/>
          <p:nvPr/>
        </p:nvSpPr>
        <p:spPr>
          <a:xfrm>
            <a:off x="2508250" y="3577175"/>
            <a:ext cx="3936900" cy="60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00"/>
                </a:solidFill>
                <a:latin typeface="Roboto Mono Medium"/>
                <a:ea typeface="Roboto Mono Medium"/>
                <a:cs typeface="Roboto Mono Medium"/>
                <a:sym typeface="Roboto Mono Medium"/>
              </a:rPr>
              <a:t>Attacking through the Pivot</a:t>
            </a:r>
            <a:endParaRPr>
              <a:solidFill>
                <a:srgbClr val="990000"/>
              </a:solidFill>
              <a:latin typeface="Roboto Mono Medium"/>
              <a:ea typeface="Roboto Mono Medium"/>
              <a:cs typeface="Roboto Mono Medium"/>
              <a:sym typeface="Roboto Mon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7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Privilege</a:t>
            </a:r>
            <a:r>
              <a:rPr lang="en"/>
              <a:t> Escalation</a:t>
            </a:r>
            <a:endParaRPr/>
          </a:p>
        </p:txBody>
      </p:sp>
      <p:sp>
        <p:nvSpPr>
          <p:cNvPr id="1372" name="Google Shape;137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3" name="Google Shape;1373;p7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4" name="Google Shape;1374;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7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An attacker’s ultimate goal is </a:t>
            </a:r>
            <a:r>
              <a:rPr lang="en" sz="3000">
                <a:latin typeface="Roboto Medium"/>
                <a:ea typeface="Roboto Medium"/>
                <a:cs typeface="Roboto Medium"/>
                <a:sym typeface="Roboto Medium"/>
              </a:rPr>
              <a:t>privilege</a:t>
            </a:r>
            <a:r>
              <a:rPr lang="en" sz="3000">
                <a:latin typeface="Roboto Medium"/>
                <a:ea typeface="Roboto Medium"/>
                <a:cs typeface="Roboto Medium"/>
                <a:sym typeface="Roboto Medium"/>
              </a:rPr>
              <a:t> escalation</a:t>
            </a:r>
            <a:r>
              <a:rPr lang="en" sz="3000"/>
              <a:t>: upgrading from </a:t>
            </a:r>
            <a:r>
              <a:rPr lang="en" sz="3000">
                <a:latin typeface="Roboto Medium"/>
                <a:ea typeface="Roboto Medium"/>
                <a:cs typeface="Roboto Medium"/>
                <a:sym typeface="Roboto Medium"/>
              </a:rPr>
              <a:t>user</a:t>
            </a:r>
            <a:r>
              <a:rPr lang="en" sz="3000"/>
              <a:t> to </a:t>
            </a:r>
            <a:r>
              <a:rPr lang="en" sz="3000">
                <a:latin typeface="Roboto Medium"/>
                <a:ea typeface="Roboto Medium"/>
                <a:cs typeface="Roboto Medium"/>
                <a:sym typeface="Roboto Medium"/>
              </a:rPr>
              <a:t>system</a:t>
            </a:r>
            <a:r>
              <a:rPr lang="en" sz="3000"/>
              <a:t> </a:t>
            </a:r>
            <a:r>
              <a:rPr lang="en" sz="3000"/>
              <a:t>privileges</a:t>
            </a:r>
            <a:r>
              <a:rPr lang="en" sz="3000"/>
              <a:t> in order to gain full control over a system.</a:t>
            </a:r>
            <a:endParaRPr sz="3000"/>
          </a:p>
        </p:txBody>
      </p:sp>
      <p:sp>
        <p:nvSpPr>
          <p:cNvPr id="1380" name="Google Shape;1380;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1" name="Google Shape;1381;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Privilege Escalation</a:t>
            </a:r>
            <a:endParaRPr/>
          </a:p>
        </p:txBody>
      </p:sp>
      <p:sp>
        <p:nvSpPr>
          <p:cNvPr id="1387" name="Google Shape;1387;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Once an attacker obtains user privileges, they will use their normal shell to obtain system privileges. </a:t>
            </a:r>
            <a:endParaRPr/>
          </a:p>
        </p:txBody>
      </p:sp>
      <p:sp>
        <p:nvSpPr>
          <p:cNvPr id="1388" name="Google Shape;1388;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89" name="Google Shape;1389;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0" name="Google Shape;1390;p77"/>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User</a:t>
            </a:r>
            <a:r>
              <a:rPr lang="en"/>
              <a:t>: </a:t>
            </a:r>
            <a:r>
              <a:rPr lang="en">
                <a:solidFill>
                  <a:srgbClr val="24292E"/>
                </a:solidFill>
              </a:rPr>
              <a:t>Only have privileges to modify files they own. They cannot make changes to other users' environments.</a:t>
            </a:r>
            <a:endParaRPr/>
          </a:p>
        </p:txBody>
      </p:sp>
      <p:sp>
        <p:nvSpPr>
          <p:cNvPr id="1391" name="Google Shape;1391;p77"/>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Administrator</a:t>
            </a:r>
            <a:r>
              <a:rPr lang="en"/>
              <a:t>: </a:t>
            </a:r>
            <a:r>
              <a:rPr lang="en">
                <a:solidFill>
                  <a:srgbClr val="24292E"/>
                </a:solidFill>
              </a:rPr>
              <a:t>Can modify anyone's files and application configurations, and have full privileges to reconfigure the system.</a:t>
            </a:r>
            <a:endParaRPr/>
          </a:p>
        </p:txBody>
      </p:sp>
      <p:sp>
        <p:nvSpPr>
          <p:cNvPr id="1392" name="Google Shape;1392;p77"/>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System</a:t>
            </a:r>
            <a:r>
              <a:rPr lang="en"/>
              <a:t>: </a:t>
            </a:r>
            <a:r>
              <a:rPr lang="en">
                <a:solidFill>
                  <a:srgbClr val="24292E"/>
                </a:solidFill>
              </a:rPr>
              <a:t>Identical to Administrator privileges in scope, but SYSTEM privileges are used only by the operating system, not by user accounts</a:t>
            </a:r>
            <a:endParaRPr/>
          </a:p>
        </p:txBody>
      </p:sp>
      <p:sp>
        <p:nvSpPr>
          <p:cNvPr id="1393" name="Google Shape;1393;p77"/>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1200"/>
              </a:spcBef>
              <a:spcAft>
                <a:spcPts val="1200"/>
              </a:spcAft>
              <a:buNone/>
            </a:pPr>
            <a:r>
              <a:rPr lang="en">
                <a:solidFill>
                  <a:srgbClr val="24292E"/>
                </a:solidFill>
              </a:rPr>
              <a:t>The system account and the administrator account have the same file privileges, but system account is used by the operating system and by services that run under Windows.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Privilege</a:t>
            </a:r>
            <a:r>
              <a:rPr lang="en"/>
              <a:t> Escalation Techniques </a:t>
            </a:r>
            <a:endParaRPr/>
          </a:p>
        </p:txBody>
      </p:sp>
      <p:sp>
        <p:nvSpPr>
          <p:cNvPr id="1399" name="Google Shape;1399;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a:t>
            </a:r>
            <a:r>
              <a:rPr lang="en"/>
              <a:t>sually attackers will have to exploit a vulnerability to acquire a user shell </a:t>
            </a:r>
            <a:r>
              <a:rPr i="1" lang="en"/>
              <a:t>and then</a:t>
            </a:r>
            <a:r>
              <a:rPr lang="en"/>
              <a:t> run special exploits on the host  to escalate privileges.   </a:t>
            </a:r>
            <a:r>
              <a:rPr lang="en"/>
              <a:t> </a:t>
            </a:r>
            <a:endParaRPr/>
          </a:p>
        </p:txBody>
      </p:sp>
      <p:sp>
        <p:nvSpPr>
          <p:cNvPr id="1400" name="Google Shape;1400;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1" name="Google Shape;1401;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2" name="Google Shape;1402;p78"/>
          <p:cNvSpPr txBox="1"/>
          <p:nvPr>
            <p:ph idx="3" type="body"/>
          </p:nvPr>
        </p:nvSpPr>
        <p:spPr>
          <a:xfrm>
            <a:off x="175" y="1477475"/>
            <a:ext cx="9144000" cy="3428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These special </a:t>
            </a:r>
            <a:r>
              <a:rPr lang="en" sz="1800"/>
              <a:t>exploits</a:t>
            </a:r>
            <a:r>
              <a:rPr lang="en" sz="1800"/>
              <a:t> are often called </a:t>
            </a:r>
            <a:r>
              <a:rPr b="1" lang="en" sz="1800"/>
              <a:t>local exploits: </a:t>
            </a:r>
            <a:endParaRPr b="1" sz="1800"/>
          </a:p>
          <a:p>
            <a:pPr indent="-342900" lvl="0" marL="457200" rtl="0" algn="l">
              <a:spcBef>
                <a:spcPts val="800"/>
              </a:spcBef>
              <a:spcAft>
                <a:spcPts val="0"/>
              </a:spcAft>
              <a:buSzPts val="1800"/>
              <a:buFont typeface="Roboto Mono Light"/>
              <a:buChar char="-"/>
            </a:pPr>
            <a:r>
              <a:rPr lang="en" sz="1800">
                <a:latin typeface="Roboto Mono Light"/>
                <a:ea typeface="Roboto Mono Light"/>
                <a:cs typeface="Roboto Mono Light"/>
                <a:sym typeface="Roboto Mono Light"/>
              </a:rPr>
              <a:t>s</a:t>
            </a:r>
            <a:r>
              <a:rPr lang="en" sz="1800">
                <a:latin typeface="Roboto Mono Light"/>
                <a:ea typeface="Roboto Mono Light"/>
                <a:cs typeface="Roboto Mono Light"/>
                <a:sym typeface="Roboto Mono Light"/>
              </a:rPr>
              <a:t>earch exploit/windows/local</a:t>
            </a:r>
            <a:endParaRPr sz="1800">
              <a:latin typeface="Roboto Mono Light"/>
              <a:ea typeface="Roboto Mono Light"/>
              <a:cs typeface="Roboto Mono Light"/>
              <a:sym typeface="Roboto Mono Light"/>
            </a:endParaRPr>
          </a:p>
          <a:p>
            <a:pPr indent="-342900" lvl="0" marL="457200" rtl="0" algn="l">
              <a:spcBef>
                <a:spcPts val="0"/>
              </a:spcBef>
              <a:spcAft>
                <a:spcPts val="0"/>
              </a:spcAft>
              <a:buSzPts val="1800"/>
              <a:buFont typeface="Roboto Mono Light"/>
              <a:buChar char="-"/>
            </a:pPr>
            <a:r>
              <a:rPr lang="en" sz="1800">
                <a:latin typeface="Roboto Mono Light"/>
                <a:ea typeface="Roboto Mono Light"/>
                <a:cs typeface="Roboto Mono Light"/>
                <a:sym typeface="Roboto Mono Light"/>
              </a:rPr>
              <a:t>s</a:t>
            </a:r>
            <a:r>
              <a:rPr lang="en" sz="1800">
                <a:latin typeface="Roboto Mono Light"/>
                <a:ea typeface="Roboto Mono Light"/>
                <a:cs typeface="Roboto Mono Light"/>
                <a:sym typeface="Roboto Mono Light"/>
              </a:rPr>
              <a:t>earch exploit/linux/local</a:t>
            </a:r>
            <a:endParaRPr sz="1800">
              <a:latin typeface="Roboto Mono Light"/>
              <a:ea typeface="Roboto Mono Light"/>
              <a:cs typeface="Roboto Mono Light"/>
              <a:sym typeface="Roboto Mono Light"/>
            </a:endParaRPr>
          </a:p>
          <a:p>
            <a:pPr indent="-342900" lvl="0" marL="457200" rtl="0" algn="l">
              <a:spcBef>
                <a:spcPts val="0"/>
              </a:spcBef>
              <a:spcAft>
                <a:spcPts val="0"/>
              </a:spcAft>
              <a:buSzPts val="1800"/>
              <a:buFont typeface="Roboto Mono Light"/>
              <a:buChar char="-"/>
            </a:pPr>
            <a:r>
              <a:rPr lang="en" sz="1800">
                <a:latin typeface="Roboto Mono Light"/>
                <a:ea typeface="Roboto Mono Light"/>
                <a:cs typeface="Roboto Mono Light"/>
                <a:sym typeface="Roboto Mono Light"/>
              </a:rPr>
              <a:t>s</a:t>
            </a:r>
            <a:r>
              <a:rPr lang="en" sz="1800">
                <a:latin typeface="Roboto Mono Light"/>
                <a:ea typeface="Roboto Mono Light"/>
                <a:cs typeface="Roboto Mono Light"/>
                <a:sym typeface="Roboto Mono Light"/>
              </a:rPr>
              <a:t>earch exploit/multi/local</a:t>
            </a:r>
            <a:endParaRPr sz="1800">
              <a:latin typeface="Roboto Mono Light"/>
              <a:ea typeface="Roboto Mono Light"/>
              <a:cs typeface="Roboto Mono Light"/>
              <a:sym typeface="Roboto Mono Light"/>
            </a:endParaRPr>
          </a:p>
          <a:p>
            <a:pPr indent="0" lvl="0" marL="0" rtl="0" algn="l">
              <a:spcBef>
                <a:spcPts val="800"/>
              </a:spcBef>
              <a:spcAft>
                <a:spcPts val="0"/>
              </a:spcAft>
              <a:buNone/>
            </a:pPr>
            <a:r>
              <a:t/>
            </a:r>
            <a:endParaRPr sz="1800">
              <a:latin typeface="Roboto Mono"/>
              <a:ea typeface="Roboto Mono"/>
              <a:cs typeface="Roboto Mono"/>
              <a:sym typeface="Roboto Mono"/>
            </a:endParaRPr>
          </a:p>
          <a:p>
            <a:pPr indent="0" lvl="0" marL="0" rtl="0" algn="l">
              <a:spcBef>
                <a:spcPts val="800"/>
              </a:spcBef>
              <a:spcAft>
                <a:spcPts val="0"/>
              </a:spcAft>
              <a:buNone/>
            </a:pPr>
            <a:r>
              <a:rPr lang="en" sz="1800"/>
              <a:t>Privilege</a:t>
            </a:r>
            <a:r>
              <a:rPr lang="en" sz="1800"/>
              <a:t> </a:t>
            </a:r>
            <a:r>
              <a:rPr lang="en" sz="1800"/>
              <a:t>escalation leverage</a:t>
            </a:r>
            <a:r>
              <a:rPr lang="en" sz="1800"/>
              <a:t> different exploits on different operating systems. The most common manual escalations on Windows are: </a:t>
            </a:r>
            <a:endParaRPr sz="1800"/>
          </a:p>
          <a:p>
            <a:pPr indent="-342900" lvl="0" marL="457200" rtl="0" algn="l">
              <a:spcBef>
                <a:spcPts val="800"/>
              </a:spcBef>
              <a:spcAft>
                <a:spcPts val="0"/>
              </a:spcAft>
              <a:buSzPts val="1800"/>
              <a:buFont typeface="Roboto Light"/>
              <a:buChar char="-"/>
            </a:pPr>
            <a:r>
              <a:rPr lang="en" sz="1800">
                <a:latin typeface="Roboto Light"/>
                <a:ea typeface="Roboto Light"/>
                <a:cs typeface="Roboto Light"/>
                <a:sym typeface="Roboto Light"/>
              </a:rPr>
              <a:t>Automated </a:t>
            </a:r>
            <a:r>
              <a:rPr lang="en" sz="1800">
                <a:latin typeface="Roboto Light"/>
                <a:ea typeface="Roboto Light"/>
                <a:cs typeface="Roboto Light"/>
                <a:sym typeface="Roboto Light"/>
              </a:rPr>
              <a:t>escalation</a:t>
            </a:r>
            <a:r>
              <a:rPr lang="en" sz="1800">
                <a:latin typeface="Roboto Light"/>
                <a:ea typeface="Roboto Light"/>
                <a:cs typeface="Roboto Light"/>
                <a:sym typeface="Roboto Light"/>
              </a:rPr>
              <a:t> with Metasploit</a:t>
            </a:r>
            <a:endParaRPr sz="1800">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sz="1800">
                <a:latin typeface="Roboto Light"/>
                <a:ea typeface="Roboto Light"/>
                <a:cs typeface="Roboto Light"/>
                <a:sym typeface="Roboto Light"/>
              </a:rPr>
              <a:t>UAC Bypass</a:t>
            </a:r>
            <a:endParaRPr sz="1800">
              <a:latin typeface="Roboto Light"/>
              <a:ea typeface="Roboto Light"/>
              <a:cs typeface="Roboto Light"/>
              <a:sym typeface="Roboto Light"/>
            </a:endParaRPr>
          </a:p>
          <a:p>
            <a:pPr indent="-342900" lvl="0" marL="457200" rtl="0" algn="l">
              <a:spcBef>
                <a:spcPts val="0"/>
              </a:spcBef>
              <a:spcAft>
                <a:spcPts val="0"/>
              </a:spcAft>
              <a:buSzPts val="1800"/>
              <a:buFont typeface="Roboto Light"/>
              <a:buChar char="-"/>
            </a:pPr>
            <a:r>
              <a:rPr lang="en" sz="1800">
                <a:latin typeface="Roboto Light"/>
                <a:ea typeface="Roboto Light"/>
                <a:cs typeface="Roboto Light"/>
                <a:sym typeface="Roboto Light"/>
              </a:rPr>
              <a:t>Exploiting Unquoted Services</a:t>
            </a:r>
            <a:endParaRPr sz="1800">
              <a:latin typeface="Roboto Light"/>
              <a:ea typeface="Roboto Light"/>
              <a:cs typeface="Roboto Light"/>
              <a:sym typeface="Roboto Light"/>
            </a:endParaRPr>
          </a:p>
          <a:p>
            <a:pPr indent="-342900" lvl="0" marL="457200" rtl="0" algn="l">
              <a:spcBef>
                <a:spcPts val="0"/>
              </a:spcBef>
              <a:spcAft>
                <a:spcPts val="0"/>
              </a:spcAft>
              <a:buSzPts val="1800"/>
              <a:buChar char="-"/>
            </a:pPr>
            <a:r>
              <a:rPr lang="en" sz="1800">
                <a:latin typeface="Roboto Light"/>
                <a:ea typeface="Roboto Light"/>
                <a:cs typeface="Roboto Light"/>
                <a:sym typeface="Roboto Light"/>
              </a:rPr>
              <a:t>DLL Injection </a:t>
            </a:r>
            <a:r>
              <a:rPr lang="en" sz="1800"/>
              <a:t>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Roboto Mono"/>
                <a:ea typeface="Roboto Mono"/>
                <a:cs typeface="Roboto Mono"/>
                <a:sym typeface="Roboto Mono"/>
              </a:rPr>
              <a:t>getsystem</a:t>
            </a:r>
            <a:r>
              <a:rPr lang="en">
                <a:solidFill>
                  <a:schemeClr val="dk1"/>
                </a:solidFill>
              </a:rPr>
              <a:t> </a:t>
            </a:r>
            <a:endParaRPr/>
          </a:p>
        </p:txBody>
      </p:sp>
      <p:sp>
        <p:nvSpPr>
          <p:cNvPr id="1408" name="Google Shape;1408;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latin typeface="Roboto Mono Medium"/>
                <a:ea typeface="Roboto Mono Medium"/>
                <a:cs typeface="Roboto Mono Medium"/>
                <a:sym typeface="Roboto Mono Medium"/>
              </a:rPr>
              <a:t>getsystem</a:t>
            </a:r>
            <a:r>
              <a:rPr lang="en">
                <a:solidFill>
                  <a:schemeClr val="dk1"/>
                </a:solidFill>
                <a:latin typeface="Roboto Medium"/>
                <a:ea typeface="Roboto Medium"/>
                <a:cs typeface="Roboto Medium"/>
                <a:sym typeface="Roboto Medium"/>
              </a:rPr>
              <a:t> </a:t>
            </a:r>
            <a:r>
              <a:rPr lang="en">
                <a:solidFill>
                  <a:schemeClr val="dk1"/>
                </a:solidFill>
                <a:latin typeface="Roboto Light"/>
                <a:ea typeface="Roboto Light"/>
                <a:cs typeface="Roboto Light"/>
                <a:sym typeface="Roboto Light"/>
              </a:rPr>
              <a:t>is a script that attempts to run a series of its most reliable local exploits to gain system privileges.</a:t>
            </a:r>
            <a:r>
              <a:rPr lang="en">
                <a:solidFill>
                  <a:schemeClr val="dk1"/>
                </a:solidFill>
                <a:latin typeface="Roboto Medium"/>
                <a:ea typeface="Roboto Medium"/>
                <a:cs typeface="Roboto Medium"/>
                <a:sym typeface="Roboto Medium"/>
              </a:rPr>
              <a:t> </a:t>
            </a:r>
            <a:r>
              <a:rPr lang="en">
                <a:solidFill>
                  <a:schemeClr val="dk1"/>
                </a:solidFill>
              </a:rPr>
              <a:t>If one exploit fails, it will try the next. If an exploit succeeds, your Meterpreter session will have system privileges. </a:t>
            </a:r>
            <a:endParaRPr/>
          </a:p>
        </p:txBody>
      </p:sp>
      <p:sp>
        <p:nvSpPr>
          <p:cNvPr id="1409" name="Google Shape;140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0" name="Google Shape;1410;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1" name="Google Shape;1411;p79"/>
          <p:cNvSpPr txBox="1"/>
          <p:nvPr>
            <p:ph idx="3" type="body"/>
          </p:nvPr>
        </p:nvSpPr>
        <p:spPr>
          <a:xfrm>
            <a:off x="1676250" y="1765025"/>
            <a:ext cx="5791500" cy="3090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400" lIns="457200" spcFirstLastPara="1" rIns="457200" wrap="square" tIns="0">
            <a:noAutofit/>
          </a:bodyPr>
          <a:lstStyle/>
          <a:p>
            <a:pPr indent="0" lvl="0" marL="0" rtl="0" algn="l">
              <a:spcBef>
                <a:spcPts val="0"/>
              </a:spcBef>
              <a:spcAft>
                <a:spcPts val="0"/>
              </a:spcAft>
              <a:buNone/>
            </a:pPr>
            <a:r>
              <a:t/>
            </a:r>
            <a:endParaRPr sz="600">
              <a:solidFill>
                <a:srgbClr val="24292E"/>
              </a:solidFill>
              <a:latin typeface="Roboto Mono"/>
              <a:ea typeface="Roboto Mono"/>
              <a:cs typeface="Roboto Mono"/>
              <a:sym typeface="Roboto Mono"/>
            </a:endParaRPr>
          </a:p>
          <a:p>
            <a:pPr indent="0" lvl="0" marL="0" rtl="0" algn="l">
              <a:spcBef>
                <a:spcPts val="800"/>
              </a:spcBef>
              <a:spcAft>
                <a:spcPts val="0"/>
              </a:spcAft>
              <a:buNone/>
            </a:pPr>
            <a:r>
              <a:rPr lang="en" sz="1000">
                <a:solidFill>
                  <a:srgbClr val="24292E"/>
                </a:solidFill>
                <a:latin typeface="Roboto Mono"/>
                <a:ea typeface="Roboto Mono"/>
                <a:cs typeface="Roboto Mono"/>
                <a:sym typeface="Roboto Mono"/>
              </a:rPr>
              <a:t>meterpreter </a:t>
            </a:r>
            <a:r>
              <a:rPr lang="en" sz="1000">
                <a:solidFill>
                  <a:srgbClr val="D73A49"/>
                </a:solidFill>
                <a:latin typeface="Roboto Mono"/>
                <a:ea typeface="Roboto Mono"/>
                <a:cs typeface="Roboto Mono"/>
                <a:sym typeface="Roboto Mono"/>
              </a:rPr>
              <a:t>&gt;</a:t>
            </a:r>
            <a:r>
              <a:rPr lang="en" sz="1000">
                <a:solidFill>
                  <a:srgbClr val="24292E"/>
                </a:solidFill>
                <a:latin typeface="Roboto Mono"/>
                <a:ea typeface="Roboto Mono"/>
                <a:cs typeface="Roboto Mono"/>
                <a:sym typeface="Roboto Mono"/>
              </a:rPr>
              <a:t> getsystem -h</a:t>
            </a:r>
            <a:endParaRPr sz="1000">
              <a:solidFill>
                <a:srgbClr val="24292E"/>
              </a:solidFill>
              <a:latin typeface="Roboto Mono"/>
              <a:ea typeface="Roboto Mono"/>
              <a:cs typeface="Roboto Mono"/>
              <a:sym typeface="Roboto Mono"/>
            </a:endParaRPr>
          </a:p>
          <a:p>
            <a:pPr indent="0" lvl="0" marL="0" rtl="0" algn="l">
              <a:spcBef>
                <a:spcPts val="800"/>
              </a:spcBef>
              <a:spcAft>
                <a:spcPts val="0"/>
              </a:spcAft>
              <a:buNone/>
            </a:pPr>
            <a:r>
              <a:rPr lang="en" sz="1000">
                <a:solidFill>
                  <a:srgbClr val="24292E"/>
                </a:solidFill>
                <a:latin typeface="Roboto Mono"/>
                <a:ea typeface="Roboto Mono"/>
                <a:cs typeface="Roboto Mono"/>
                <a:sym typeface="Roboto Mono"/>
              </a:rPr>
              <a:t>Usage: getsystem [options] Attempt to elevate your privilege to that of </a:t>
            </a:r>
            <a:r>
              <a:rPr lang="en" sz="1000">
                <a:solidFill>
                  <a:srgbClr val="D73A49"/>
                </a:solidFill>
                <a:latin typeface="Roboto Mono"/>
                <a:ea typeface="Roboto Mono"/>
                <a:cs typeface="Roboto Mono"/>
                <a:sym typeface="Roboto Mono"/>
              </a:rPr>
              <a:t>local</a:t>
            </a:r>
            <a:r>
              <a:rPr lang="en" sz="1000">
                <a:solidFill>
                  <a:srgbClr val="24292E"/>
                </a:solidFill>
                <a:latin typeface="Roboto Mono"/>
                <a:ea typeface="Roboto Mono"/>
                <a:cs typeface="Roboto Mono"/>
                <a:sym typeface="Roboto Mono"/>
              </a:rPr>
              <a:t> system.</a:t>
            </a:r>
            <a:endParaRPr sz="1000">
              <a:solidFill>
                <a:srgbClr val="24292E"/>
              </a:solidFill>
              <a:latin typeface="Roboto Mono"/>
              <a:ea typeface="Roboto Mono"/>
              <a:cs typeface="Roboto Mono"/>
              <a:sym typeface="Roboto Mono"/>
            </a:endParaRPr>
          </a:p>
          <a:p>
            <a:pPr indent="0" lvl="0" marL="0" rtl="0" algn="l">
              <a:spcBef>
                <a:spcPts val="800"/>
              </a:spcBef>
              <a:spcAft>
                <a:spcPts val="0"/>
              </a:spcAft>
              <a:buNone/>
            </a:pPr>
            <a:r>
              <a:rPr lang="en" sz="1000">
                <a:solidFill>
                  <a:srgbClr val="24292E"/>
                </a:solidFill>
                <a:latin typeface="Roboto Mono"/>
                <a:ea typeface="Roboto Mono"/>
                <a:cs typeface="Roboto Mono"/>
                <a:sym typeface="Roboto Mono"/>
              </a:rPr>
              <a:t>OPTIONS:</a:t>
            </a:r>
            <a:endParaRPr sz="1000">
              <a:solidFill>
                <a:srgbClr val="24292E"/>
              </a:solidFill>
              <a:latin typeface="Roboto Mono"/>
              <a:ea typeface="Roboto Mono"/>
              <a:cs typeface="Roboto Mono"/>
              <a:sym typeface="Roboto Mono"/>
            </a:endParaRPr>
          </a:p>
          <a:p>
            <a:pPr indent="0" lvl="0" marL="0" rtl="0" algn="l">
              <a:spcBef>
                <a:spcPts val="800"/>
              </a:spcBef>
              <a:spcAft>
                <a:spcPts val="0"/>
              </a:spcAft>
              <a:buNone/>
            </a:pPr>
            <a:r>
              <a:t/>
            </a:r>
            <a:endParaRPr sz="1000">
              <a:solidFill>
                <a:srgbClr val="24292E"/>
              </a:solidFill>
              <a:latin typeface="Roboto Mono"/>
              <a:ea typeface="Roboto Mono"/>
              <a:cs typeface="Roboto Mono"/>
              <a:sym typeface="Roboto Mono"/>
            </a:endParaRPr>
          </a:p>
          <a:p>
            <a:pPr indent="0" lvl="0" marL="0" rtl="0" algn="l">
              <a:spcBef>
                <a:spcPts val="800"/>
              </a:spcBef>
              <a:spcAft>
                <a:spcPts val="0"/>
              </a:spcAft>
              <a:buNone/>
            </a:pPr>
            <a:r>
              <a:rPr lang="en" sz="1000">
                <a:solidFill>
                  <a:srgbClr val="24292E"/>
                </a:solidFill>
                <a:latin typeface="Roboto Mono"/>
                <a:ea typeface="Roboto Mono"/>
                <a:cs typeface="Roboto Mono"/>
                <a:sym typeface="Roboto Mono"/>
              </a:rPr>
              <a:t>-h Help Banner.</a:t>
            </a:r>
            <a:endParaRPr sz="1000">
              <a:solidFill>
                <a:srgbClr val="24292E"/>
              </a:solidFill>
              <a:latin typeface="Roboto Mono"/>
              <a:ea typeface="Roboto Mono"/>
              <a:cs typeface="Roboto Mono"/>
              <a:sym typeface="Roboto Mono"/>
            </a:endParaRPr>
          </a:p>
          <a:p>
            <a:pPr indent="0" lvl="0" marL="0" rtl="0" algn="l">
              <a:spcBef>
                <a:spcPts val="800"/>
              </a:spcBef>
              <a:spcAft>
                <a:spcPts val="0"/>
              </a:spcAft>
              <a:buNone/>
            </a:pPr>
            <a:r>
              <a:rPr lang="en" sz="1000">
                <a:solidFill>
                  <a:srgbClr val="24292E"/>
                </a:solidFill>
                <a:latin typeface="Roboto Mono"/>
                <a:ea typeface="Roboto Mono"/>
                <a:cs typeface="Roboto Mono"/>
                <a:sym typeface="Roboto Mono"/>
              </a:rPr>
              <a:t>-t The technique to use. (Default to ‘0′).</a:t>
            </a:r>
            <a:endParaRPr sz="1000">
              <a:solidFill>
                <a:srgbClr val="24292E"/>
              </a:solidFill>
              <a:latin typeface="Roboto Mono"/>
              <a:ea typeface="Roboto Mono"/>
              <a:cs typeface="Roboto Mono"/>
              <a:sym typeface="Roboto Mono"/>
            </a:endParaRPr>
          </a:p>
          <a:p>
            <a:pPr indent="0" lvl="0" marL="0" rtl="0" algn="l">
              <a:spcBef>
                <a:spcPts val="800"/>
              </a:spcBef>
              <a:spcAft>
                <a:spcPts val="0"/>
              </a:spcAft>
              <a:buNone/>
            </a:pPr>
            <a:r>
              <a:rPr lang="en" sz="1000">
                <a:solidFill>
                  <a:srgbClr val="24292E"/>
                </a:solidFill>
                <a:latin typeface="Roboto Mono"/>
                <a:ea typeface="Roboto Mono"/>
                <a:cs typeface="Roboto Mono"/>
                <a:sym typeface="Roboto Mono"/>
              </a:rPr>
              <a:t>0 </a:t>
            </a:r>
            <a:r>
              <a:rPr lang="en" sz="1000">
                <a:solidFill>
                  <a:srgbClr val="005CC5"/>
                </a:solidFill>
                <a:latin typeface="Roboto Mono"/>
                <a:ea typeface="Roboto Mono"/>
                <a:cs typeface="Roboto Mono"/>
                <a:sym typeface="Roboto Mono"/>
              </a:rPr>
              <a:t>:</a:t>
            </a:r>
            <a:r>
              <a:rPr lang="en" sz="1000">
                <a:solidFill>
                  <a:srgbClr val="24292E"/>
                </a:solidFill>
                <a:latin typeface="Roboto Mono"/>
                <a:ea typeface="Roboto Mono"/>
                <a:cs typeface="Roboto Mono"/>
                <a:sym typeface="Roboto Mono"/>
              </a:rPr>
              <a:t> All techniques available</a:t>
            </a:r>
            <a:endParaRPr sz="1000">
              <a:solidFill>
                <a:srgbClr val="24292E"/>
              </a:solidFill>
              <a:latin typeface="Roboto Mono"/>
              <a:ea typeface="Roboto Mono"/>
              <a:cs typeface="Roboto Mono"/>
              <a:sym typeface="Roboto Mono"/>
            </a:endParaRPr>
          </a:p>
          <a:p>
            <a:pPr indent="0" lvl="0" marL="0" rtl="0" algn="l">
              <a:spcBef>
                <a:spcPts val="800"/>
              </a:spcBef>
              <a:spcAft>
                <a:spcPts val="0"/>
              </a:spcAft>
              <a:buNone/>
            </a:pPr>
            <a:r>
              <a:rPr lang="en" sz="1000">
                <a:solidFill>
                  <a:srgbClr val="24292E"/>
                </a:solidFill>
                <a:latin typeface="Roboto Mono"/>
                <a:ea typeface="Roboto Mono"/>
                <a:cs typeface="Roboto Mono"/>
                <a:sym typeface="Roboto Mono"/>
              </a:rPr>
              <a:t>1 </a:t>
            </a:r>
            <a:r>
              <a:rPr lang="en" sz="1000">
                <a:solidFill>
                  <a:srgbClr val="005CC5"/>
                </a:solidFill>
                <a:latin typeface="Roboto Mono"/>
                <a:ea typeface="Roboto Mono"/>
                <a:cs typeface="Roboto Mono"/>
                <a:sym typeface="Roboto Mono"/>
              </a:rPr>
              <a:t>:</a:t>
            </a:r>
            <a:r>
              <a:rPr lang="en" sz="1000">
                <a:solidFill>
                  <a:srgbClr val="24292E"/>
                </a:solidFill>
                <a:latin typeface="Roboto Mono"/>
                <a:ea typeface="Roboto Mono"/>
                <a:cs typeface="Roboto Mono"/>
                <a:sym typeface="Roboto Mono"/>
              </a:rPr>
              <a:t> Service – Named Pipe Impersonation (In Memory/Admin)</a:t>
            </a:r>
            <a:endParaRPr sz="1000">
              <a:solidFill>
                <a:srgbClr val="24292E"/>
              </a:solidFill>
              <a:latin typeface="Roboto Mono"/>
              <a:ea typeface="Roboto Mono"/>
              <a:cs typeface="Roboto Mono"/>
              <a:sym typeface="Roboto Mono"/>
            </a:endParaRPr>
          </a:p>
          <a:p>
            <a:pPr indent="0" lvl="0" marL="0" rtl="0" algn="l">
              <a:spcBef>
                <a:spcPts val="800"/>
              </a:spcBef>
              <a:spcAft>
                <a:spcPts val="0"/>
              </a:spcAft>
              <a:buNone/>
            </a:pPr>
            <a:r>
              <a:rPr lang="en" sz="1000">
                <a:solidFill>
                  <a:srgbClr val="24292E"/>
                </a:solidFill>
                <a:latin typeface="Roboto Mono"/>
                <a:ea typeface="Roboto Mono"/>
                <a:cs typeface="Roboto Mono"/>
                <a:sym typeface="Roboto Mono"/>
              </a:rPr>
              <a:t>2 </a:t>
            </a:r>
            <a:r>
              <a:rPr lang="en" sz="1000">
                <a:solidFill>
                  <a:srgbClr val="005CC5"/>
                </a:solidFill>
                <a:latin typeface="Roboto Mono"/>
                <a:ea typeface="Roboto Mono"/>
                <a:cs typeface="Roboto Mono"/>
                <a:sym typeface="Roboto Mono"/>
              </a:rPr>
              <a:t>:</a:t>
            </a:r>
            <a:r>
              <a:rPr lang="en" sz="1000">
                <a:solidFill>
                  <a:srgbClr val="24292E"/>
                </a:solidFill>
                <a:latin typeface="Roboto Mono"/>
                <a:ea typeface="Roboto Mono"/>
                <a:cs typeface="Roboto Mono"/>
                <a:sym typeface="Roboto Mono"/>
              </a:rPr>
              <a:t> Service – Named Pipe Impersonation (Dropper/Admin)</a:t>
            </a:r>
            <a:endParaRPr sz="1000">
              <a:solidFill>
                <a:srgbClr val="24292E"/>
              </a:solidFill>
              <a:latin typeface="Roboto Mono"/>
              <a:ea typeface="Roboto Mono"/>
              <a:cs typeface="Roboto Mono"/>
              <a:sym typeface="Roboto Mono"/>
            </a:endParaRPr>
          </a:p>
          <a:p>
            <a:pPr indent="0" lvl="0" marL="0" rtl="0" algn="l">
              <a:spcBef>
                <a:spcPts val="800"/>
              </a:spcBef>
              <a:spcAft>
                <a:spcPts val="0"/>
              </a:spcAft>
              <a:buNone/>
            </a:pPr>
            <a:r>
              <a:rPr lang="en" sz="1000">
                <a:solidFill>
                  <a:srgbClr val="24292E"/>
                </a:solidFill>
                <a:latin typeface="Roboto Mono"/>
                <a:ea typeface="Roboto Mono"/>
                <a:cs typeface="Roboto Mono"/>
                <a:sym typeface="Roboto Mono"/>
              </a:rPr>
              <a:t>3 </a:t>
            </a:r>
            <a:r>
              <a:rPr lang="en" sz="1000">
                <a:solidFill>
                  <a:srgbClr val="005CC5"/>
                </a:solidFill>
                <a:latin typeface="Roboto Mono"/>
                <a:ea typeface="Roboto Mono"/>
                <a:cs typeface="Roboto Mono"/>
                <a:sym typeface="Roboto Mono"/>
              </a:rPr>
              <a:t>:</a:t>
            </a:r>
            <a:r>
              <a:rPr lang="en" sz="1000">
                <a:solidFill>
                  <a:srgbClr val="24292E"/>
                </a:solidFill>
                <a:latin typeface="Roboto Mono"/>
                <a:ea typeface="Roboto Mono"/>
                <a:cs typeface="Roboto Mono"/>
                <a:sym typeface="Roboto Mono"/>
              </a:rPr>
              <a:t> Service – Token Duplication (In Memory/Admin)</a:t>
            </a:r>
            <a:endParaRPr sz="1000">
              <a:solidFill>
                <a:srgbClr val="24292E"/>
              </a:solidFill>
              <a:latin typeface="Roboto Mono"/>
              <a:ea typeface="Roboto Mono"/>
              <a:cs typeface="Roboto Mono"/>
              <a:sym typeface="Roboto Mono"/>
            </a:endParaRPr>
          </a:p>
          <a:p>
            <a:pPr indent="0" lvl="0" marL="0" marR="152400" rtl="0" algn="l">
              <a:lnSpc>
                <a:spcPct val="145000"/>
              </a:lnSpc>
              <a:spcBef>
                <a:spcPts val="800"/>
              </a:spcBef>
              <a:spcAft>
                <a:spcPts val="0"/>
              </a:spcAft>
              <a:buClr>
                <a:schemeClr val="dk1"/>
              </a:buClr>
              <a:buSzPts val="1100"/>
              <a:buFont typeface="Arial"/>
              <a:buNone/>
            </a:pPr>
            <a:r>
              <a:rPr lang="en" sz="1000">
                <a:solidFill>
                  <a:srgbClr val="24292E"/>
                </a:solidFill>
                <a:latin typeface="Roboto Mono"/>
                <a:ea typeface="Roboto Mono"/>
                <a:cs typeface="Roboto Mono"/>
                <a:sym typeface="Roboto Mono"/>
              </a:rPr>
              <a:t>4 </a:t>
            </a:r>
            <a:r>
              <a:rPr lang="en" sz="1000">
                <a:solidFill>
                  <a:srgbClr val="005CC5"/>
                </a:solidFill>
                <a:latin typeface="Roboto Mono"/>
                <a:ea typeface="Roboto Mono"/>
                <a:cs typeface="Roboto Mono"/>
                <a:sym typeface="Roboto Mono"/>
              </a:rPr>
              <a:t>:</a:t>
            </a:r>
            <a:r>
              <a:rPr lang="en" sz="1000">
                <a:solidFill>
                  <a:srgbClr val="24292E"/>
                </a:solidFill>
                <a:latin typeface="Roboto Mono"/>
                <a:ea typeface="Roboto Mono"/>
                <a:cs typeface="Roboto Mono"/>
                <a:sym typeface="Roboto Mono"/>
              </a:rPr>
              <a:t> Exploit – KiTrap0D (In Memory/User)</a:t>
            </a:r>
            <a:endParaRPr sz="1000">
              <a:solidFill>
                <a:srgbClr val="24292E"/>
              </a:solidFill>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Mono"/>
                <a:ea typeface="Roboto Mono"/>
                <a:cs typeface="Roboto Mono"/>
                <a:sym typeface="Roboto Mono"/>
              </a:rPr>
              <a:t>g</a:t>
            </a:r>
            <a:r>
              <a:rPr lang="en">
                <a:latin typeface="Roboto Mono"/>
                <a:ea typeface="Roboto Mono"/>
                <a:cs typeface="Roboto Mono"/>
                <a:sym typeface="Roboto Mono"/>
              </a:rPr>
              <a:t>etsystem</a:t>
            </a:r>
            <a:r>
              <a:rPr lang="en"/>
              <a:t> </a:t>
            </a:r>
            <a:endParaRPr/>
          </a:p>
        </p:txBody>
      </p:sp>
      <p:sp>
        <p:nvSpPr>
          <p:cNvPr id="1417" name="Google Shape;1417;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Mono Medium"/>
                <a:ea typeface="Roboto Mono Medium"/>
                <a:cs typeface="Roboto Mono Medium"/>
                <a:sym typeface="Roboto Mono Medium"/>
              </a:rPr>
              <a:t>g</a:t>
            </a:r>
            <a:r>
              <a:rPr lang="en">
                <a:solidFill>
                  <a:schemeClr val="dk1"/>
                </a:solidFill>
                <a:latin typeface="Roboto Mono Medium"/>
                <a:ea typeface="Roboto Mono Medium"/>
                <a:cs typeface="Roboto Mono Medium"/>
                <a:sym typeface="Roboto Mono Medium"/>
              </a:rPr>
              <a:t>etsystem</a:t>
            </a:r>
            <a:r>
              <a:rPr lang="en">
                <a:solidFill>
                  <a:schemeClr val="dk1"/>
                </a:solidFill>
                <a:latin typeface="Roboto Medium"/>
                <a:ea typeface="Roboto Medium"/>
                <a:cs typeface="Roboto Medium"/>
                <a:sym typeface="Roboto Medium"/>
              </a:rPr>
              <a:t> </a:t>
            </a:r>
            <a:r>
              <a:rPr lang="en">
                <a:solidFill>
                  <a:schemeClr val="dk1"/>
                </a:solidFill>
                <a:latin typeface="Roboto Light"/>
                <a:ea typeface="Roboto Light"/>
                <a:cs typeface="Roboto Light"/>
                <a:sym typeface="Roboto Light"/>
              </a:rPr>
              <a:t>is a script that attempts to run a series of its most reliable local exploits to gain system </a:t>
            </a:r>
            <a:r>
              <a:rPr lang="en">
                <a:solidFill>
                  <a:schemeClr val="dk1"/>
                </a:solidFill>
                <a:latin typeface="Roboto Light"/>
                <a:ea typeface="Roboto Light"/>
                <a:cs typeface="Roboto Light"/>
                <a:sym typeface="Roboto Light"/>
              </a:rPr>
              <a:t>privileges</a:t>
            </a:r>
            <a:r>
              <a:rPr lang="en">
                <a:solidFill>
                  <a:schemeClr val="dk1"/>
                </a:solidFill>
                <a:latin typeface="Roboto Light"/>
                <a:ea typeface="Roboto Light"/>
                <a:cs typeface="Roboto Light"/>
                <a:sym typeface="Roboto Light"/>
              </a:rPr>
              <a:t>.</a:t>
            </a:r>
            <a:r>
              <a:rPr lang="en">
                <a:solidFill>
                  <a:schemeClr val="dk1"/>
                </a:solidFill>
                <a:latin typeface="Roboto Medium"/>
                <a:ea typeface="Roboto Medium"/>
                <a:cs typeface="Roboto Medium"/>
                <a:sym typeface="Roboto Medium"/>
              </a:rPr>
              <a:t> </a:t>
            </a:r>
            <a:endParaRPr/>
          </a:p>
        </p:txBody>
      </p:sp>
      <p:sp>
        <p:nvSpPr>
          <p:cNvPr id="1418" name="Google Shape;141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9" name="Google Shape;1419;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0" name="Google Shape;1420;p8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rgbClr val="24292E"/>
                </a:solidFill>
                <a:latin typeface="Roboto Medium"/>
                <a:ea typeface="Roboto Medium"/>
                <a:cs typeface="Roboto Medium"/>
                <a:sym typeface="Roboto Medium"/>
              </a:rPr>
              <a:t>Named pipe impersonation</a:t>
            </a:r>
            <a:r>
              <a:rPr lang="en">
                <a:solidFill>
                  <a:srgbClr val="24292E"/>
                </a:solidFill>
              </a:rPr>
              <a:t> is a Windows feature that enables a pipe </a:t>
            </a:r>
            <a:r>
              <a:rPr i="1" lang="en">
                <a:solidFill>
                  <a:srgbClr val="24292E"/>
                </a:solidFill>
              </a:rPr>
              <a:t>client</a:t>
            </a:r>
            <a:r>
              <a:rPr lang="en">
                <a:solidFill>
                  <a:srgbClr val="24292E"/>
                </a:solidFill>
              </a:rPr>
              <a:t> to run commands with the same privileges as the pipe </a:t>
            </a:r>
            <a:r>
              <a:rPr i="1" lang="en">
                <a:solidFill>
                  <a:srgbClr val="24292E"/>
                </a:solidFill>
              </a:rPr>
              <a:t>server</a:t>
            </a:r>
            <a:r>
              <a:rPr lang="en">
                <a:solidFill>
                  <a:srgbClr val="24292E"/>
                </a:solidFill>
              </a:rPr>
              <a:t>.</a:t>
            </a:r>
            <a:endParaRPr/>
          </a:p>
        </p:txBody>
      </p:sp>
      <p:sp>
        <p:nvSpPr>
          <p:cNvPr id="1421" name="Google Shape;1421;p80"/>
          <p:cNvSpPr txBox="1"/>
          <p:nvPr>
            <p:ph idx="4" type="subTitle"/>
          </p:nvPr>
        </p:nvSpPr>
        <p:spPr>
          <a:xfrm>
            <a:off x="-12225" y="2233550"/>
            <a:ext cx="93045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rPr lang="en" sz="1300">
                <a:latin typeface="Roboto Medium"/>
                <a:ea typeface="Roboto Medium"/>
                <a:cs typeface="Roboto Medium"/>
                <a:sym typeface="Roboto Medium"/>
              </a:rPr>
              <a:t>Kerberos</a:t>
            </a:r>
            <a:r>
              <a:rPr lang="en" sz="1300"/>
              <a:t> is a common </a:t>
            </a:r>
            <a:r>
              <a:rPr lang="en" sz="1300">
                <a:latin typeface="Roboto Medium"/>
                <a:ea typeface="Roboto Medium"/>
                <a:cs typeface="Roboto Medium"/>
                <a:sym typeface="Roboto Medium"/>
              </a:rPr>
              <a:t>token</a:t>
            </a:r>
            <a:r>
              <a:rPr lang="en" sz="1300"/>
              <a:t> authentication protocol. When a user logs in, they are issued a unique token. Kerberos duplicates and re-uses these tokens for future requests to prove their identity.</a:t>
            </a:r>
            <a:endParaRPr sz="1300"/>
          </a:p>
        </p:txBody>
      </p:sp>
      <p:sp>
        <p:nvSpPr>
          <p:cNvPr id="1422" name="Google Shape;1422;p8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DLL injection</a:t>
            </a:r>
            <a:r>
              <a:rPr lang="en"/>
              <a:t> will loop through all running services until it finds one with system level </a:t>
            </a:r>
            <a:r>
              <a:rPr lang="en"/>
              <a:t>privileges</a:t>
            </a:r>
            <a:r>
              <a:rPr lang="en"/>
              <a:t>. Then it will try to inject </a:t>
            </a:r>
            <a:r>
              <a:rPr lang="en"/>
              <a:t>malicious</a:t>
            </a:r>
            <a:r>
              <a:rPr lang="en"/>
              <a:t> code into the running service. </a:t>
            </a:r>
            <a:endParaRPr/>
          </a:p>
        </p:txBody>
      </p:sp>
      <p:sp>
        <p:nvSpPr>
          <p:cNvPr id="1423" name="Google Shape;1423;p80"/>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KiTrap0d</a:t>
            </a:r>
            <a:r>
              <a:rPr lang="en"/>
              <a:t> is a popular module for 32-bit systems that leverages a </a:t>
            </a:r>
            <a:r>
              <a:rPr lang="en"/>
              <a:t>kernel</a:t>
            </a:r>
            <a:r>
              <a:rPr lang="en"/>
              <a:t> vulnerability.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Let’s Review</a:t>
            </a:r>
            <a:endParaRPr/>
          </a:p>
        </p:txBody>
      </p:sp>
      <p:sp>
        <p:nvSpPr>
          <p:cNvPr id="1039" name="Google Shape;1039;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Material covered last class: </a:t>
            </a:r>
            <a:endParaRPr/>
          </a:p>
        </p:txBody>
      </p:sp>
      <p:sp>
        <p:nvSpPr>
          <p:cNvPr id="1040" name="Google Shape;1040;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41" name="Google Shape;1041;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2" name="Google Shape;1042;p5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23850" lvl="0" marL="457200" rtl="0" algn="l">
              <a:lnSpc>
                <a:spcPct val="200000"/>
              </a:lnSpc>
              <a:spcBef>
                <a:spcPts val="0"/>
              </a:spcBef>
              <a:spcAft>
                <a:spcPts val="0"/>
              </a:spcAft>
              <a:buSzPts val="1500"/>
              <a:buChar char="✓"/>
            </a:pPr>
            <a:r>
              <a:rPr lang="en" sz="1500"/>
              <a:t>Advanced scanning and enumeration with Metasploit</a:t>
            </a:r>
            <a:endParaRPr sz="1500"/>
          </a:p>
          <a:p>
            <a:pPr indent="-323850" lvl="0" marL="457200" rtl="0" algn="l">
              <a:lnSpc>
                <a:spcPct val="200000"/>
              </a:lnSpc>
              <a:spcBef>
                <a:spcPts val="0"/>
              </a:spcBef>
              <a:spcAft>
                <a:spcPts val="0"/>
              </a:spcAft>
              <a:buSzPts val="1500"/>
              <a:buChar char="✓"/>
            </a:pPr>
            <a:r>
              <a:rPr lang="en" sz="1500"/>
              <a:t>Exploiting Windows machines with Metasploit modules (psexec and ms08_067_netapi)</a:t>
            </a:r>
            <a:endParaRPr sz="1500"/>
          </a:p>
          <a:p>
            <a:pPr indent="-323850" lvl="0" marL="457200" rtl="0" algn="l">
              <a:lnSpc>
                <a:spcPct val="200000"/>
              </a:lnSpc>
              <a:spcBef>
                <a:spcPts val="0"/>
              </a:spcBef>
              <a:spcAft>
                <a:spcPts val="0"/>
              </a:spcAft>
              <a:buSzPts val="1500"/>
              <a:buChar char="✓"/>
            </a:pPr>
            <a:r>
              <a:rPr lang="en" sz="1500"/>
              <a:t>Dumping </a:t>
            </a:r>
            <a:r>
              <a:rPr lang="en" sz="1500"/>
              <a:t>credentials</a:t>
            </a:r>
            <a:r>
              <a:rPr lang="en" sz="1500"/>
              <a:t> with post modules</a:t>
            </a:r>
            <a:endParaRPr sz="1500"/>
          </a:p>
          <a:p>
            <a:pPr indent="-323850" lvl="0" marL="457200" rtl="0" algn="l">
              <a:lnSpc>
                <a:spcPct val="200000"/>
              </a:lnSpc>
              <a:spcBef>
                <a:spcPts val="0"/>
              </a:spcBef>
              <a:spcAft>
                <a:spcPts val="0"/>
              </a:spcAft>
              <a:buSzPts val="1500"/>
              <a:buChar char="✓"/>
            </a:pPr>
            <a:r>
              <a:rPr lang="en" sz="1500"/>
              <a:t>Using dumped credentials to impersonate users through a Pass the Hash attack.</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8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25</a:t>
            </a:r>
            <a:r>
              <a:rPr lang="en"/>
              <a:t> Mins</a:t>
            </a:r>
            <a:endParaRPr/>
          </a:p>
        </p:txBody>
      </p:sp>
      <p:sp>
        <p:nvSpPr>
          <p:cNvPr id="1429" name="Google Shape;14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0" name="Google Shape;1430;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1" name="Google Shape;1431;p81"/>
          <p:cNvSpPr txBox="1"/>
          <p:nvPr>
            <p:ph idx="2" type="title"/>
          </p:nvPr>
        </p:nvSpPr>
        <p:spPr>
          <a:xfrm>
            <a:off x="273900" y="1042875"/>
            <a:ext cx="87747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Privilege </a:t>
            </a:r>
            <a:r>
              <a:rPr lang="en"/>
              <a:t>Escalation</a:t>
            </a:r>
            <a:r>
              <a:rPr lang="en"/>
              <a:t> and Pillaging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Meterpreter and Metasploit to escalate from a user-level shell to System </a:t>
            </a:r>
            <a:r>
              <a:rPr lang="en" sz="1800">
                <a:latin typeface="Roboto Light"/>
                <a:ea typeface="Roboto Light"/>
                <a:cs typeface="Roboto Light"/>
                <a:sym typeface="Roboto Light"/>
              </a:rPr>
              <a:t>privileges</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 sent via Slack.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7" name="Google Shape;1437;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8" name="Google Shape;1438;p82"/>
          <p:cNvSpPr txBox="1"/>
          <p:nvPr/>
        </p:nvSpPr>
        <p:spPr>
          <a:xfrm>
            <a:off x="2508250" y="3577175"/>
            <a:ext cx="3936900" cy="60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rgbClr val="990000"/>
                </a:solidFill>
                <a:latin typeface="Roboto Mono"/>
                <a:ea typeface="Roboto Mono"/>
                <a:cs typeface="Roboto Mono"/>
                <a:sym typeface="Roboto Mono"/>
              </a:rPr>
              <a:t>Privilege Escalation and Pillaging</a:t>
            </a:r>
            <a:endParaRPr>
              <a:solidFill>
                <a:srgbClr val="990000"/>
              </a:solidFill>
              <a:latin typeface="Roboto Mono Medium"/>
              <a:ea typeface="Roboto Mono Medium"/>
              <a:cs typeface="Roboto Mono Medium"/>
              <a:sym typeface="Roboto Mono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a:t>
            </a:r>
            <a:r>
              <a:rPr lang="en"/>
              <a:t>Privilege</a:t>
            </a:r>
            <a:r>
              <a:rPr lang="en"/>
              <a:t> Escalation</a:t>
            </a:r>
            <a:endParaRPr/>
          </a:p>
        </p:txBody>
      </p:sp>
      <p:sp>
        <p:nvSpPr>
          <p:cNvPr id="1444" name="Google Shape;1444;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Bonus Questions: </a:t>
            </a:r>
            <a:r>
              <a:rPr lang="en">
                <a:latin typeface="Roboto Mono"/>
                <a:ea typeface="Roboto Mono"/>
                <a:cs typeface="Roboto Mono"/>
                <a:sym typeface="Roboto Mono"/>
              </a:rPr>
              <a:t>persistence</a:t>
            </a:r>
            <a:r>
              <a:rPr lang="en"/>
              <a:t> module</a:t>
            </a:r>
            <a:endParaRPr/>
          </a:p>
        </p:txBody>
      </p:sp>
      <p:sp>
        <p:nvSpPr>
          <p:cNvPr id="1445" name="Google Shape;144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6" name="Google Shape;1446;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7" name="Google Shape;1447;p83"/>
          <p:cNvSpPr txBox="1"/>
          <p:nvPr>
            <p:ph idx="3" type="body"/>
          </p:nvPr>
        </p:nvSpPr>
        <p:spPr>
          <a:xfrm>
            <a:off x="175" y="1284250"/>
            <a:ext cx="9144000" cy="433800"/>
          </a:xfrm>
          <a:prstGeom prst="rect">
            <a:avLst/>
          </a:prstGeom>
        </p:spPr>
        <p:txBody>
          <a:bodyPr anchorCtr="0" anchor="t" bIns="914400" lIns="457200" spcFirstLastPara="1" rIns="457200" wrap="square" tIns="0">
            <a:noAutofit/>
          </a:bodyPr>
          <a:lstStyle/>
          <a:p>
            <a:pPr indent="0" lvl="0" marL="0" rtl="0" algn="l">
              <a:lnSpc>
                <a:spcPct val="114000"/>
              </a:lnSpc>
              <a:spcBef>
                <a:spcPts val="500"/>
              </a:spcBef>
              <a:spcAft>
                <a:spcPts val="0"/>
              </a:spcAft>
              <a:buClr>
                <a:schemeClr val="dk1"/>
              </a:buClr>
              <a:buSzPts val="1100"/>
              <a:buFont typeface="Arial"/>
              <a:buNone/>
            </a:pPr>
            <a:r>
              <a:rPr lang="en" sz="1800">
                <a:highlight>
                  <a:srgbClr val="FFFFFF"/>
                </a:highlight>
              </a:rPr>
              <a:t>What does "persistent access" entail?</a:t>
            </a:r>
            <a:endParaRPr sz="1800">
              <a:highlight>
                <a:srgbClr val="FFFFFF"/>
              </a:highlight>
            </a:endParaRPr>
          </a:p>
          <a:p>
            <a:pPr indent="0" lvl="0" marL="0" rtl="0" algn="l">
              <a:lnSpc>
                <a:spcPct val="115000"/>
              </a:lnSpc>
              <a:spcBef>
                <a:spcPts val="5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Privilege Escalation</a:t>
            </a:r>
            <a:endParaRPr/>
          </a:p>
        </p:txBody>
      </p:sp>
      <p:sp>
        <p:nvSpPr>
          <p:cNvPr id="1453" name="Google Shape;1453;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Bonus Questions: </a:t>
            </a:r>
            <a:r>
              <a:rPr lang="en">
                <a:latin typeface="Roboto Mono"/>
                <a:ea typeface="Roboto Mono"/>
                <a:cs typeface="Roboto Mono"/>
                <a:sym typeface="Roboto Mono"/>
              </a:rPr>
              <a:t>persistence</a:t>
            </a:r>
            <a:r>
              <a:rPr lang="en"/>
              <a:t> module</a:t>
            </a:r>
            <a:endParaRPr/>
          </a:p>
        </p:txBody>
      </p:sp>
      <p:sp>
        <p:nvSpPr>
          <p:cNvPr id="1454" name="Google Shape;145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5" name="Google Shape;1455;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6" name="Google Shape;1456;p84"/>
          <p:cNvSpPr txBox="1"/>
          <p:nvPr>
            <p:ph idx="3" type="body"/>
          </p:nvPr>
        </p:nvSpPr>
        <p:spPr>
          <a:xfrm>
            <a:off x="175" y="1284250"/>
            <a:ext cx="9144000" cy="433800"/>
          </a:xfrm>
          <a:prstGeom prst="rect">
            <a:avLst/>
          </a:prstGeom>
        </p:spPr>
        <p:txBody>
          <a:bodyPr anchorCtr="0" anchor="t" bIns="914400" lIns="457200" spcFirstLastPara="1" rIns="457200" wrap="square" tIns="0">
            <a:noAutofit/>
          </a:bodyPr>
          <a:lstStyle/>
          <a:p>
            <a:pPr indent="0" lvl="0" marL="0" rtl="0" algn="l">
              <a:lnSpc>
                <a:spcPct val="114000"/>
              </a:lnSpc>
              <a:spcBef>
                <a:spcPts val="500"/>
              </a:spcBef>
              <a:spcAft>
                <a:spcPts val="0"/>
              </a:spcAft>
              <a:buNone/>
            </a:pPr>
            <a:r>
              <a:rPr lang="en" sz="1800">
                <a:highlight>
                  <a:srgbClr val="FFFFFF"/>
                </a:highlight>
              </a:rPr>
              <a:t>What does "persistent access" entail?</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
        <p:nvSpPr>
          <p:cNvPr id="1457" name="Google Shape;1457;p84"/>
          <p:cNvSpPr txBox="1"/>
          <p:nvPr>
            <p:ph idx="3" type="body"/>
          </p:nvPr>
        </p:nvSpPr>
        <p:spPr>
          <a:xfrm>
            <a:off x="0" y="1920125"/>
            <a:ext cx="9144000" cy="2019900"/>
          </a:xfrm>
          <a:prstGeom prst="rect">
            <a:avLst/>
          </a:prstGeom>
        </p:spPr>
        <p:txBody>
          <a:bodyPr anchorCtr="0" anchor="t" bIns="914400" lIns="457200" spcFirstLastPara="1" rIns="457200" wrap="square" tIns="0">
            <a:noAutofit/>
          </a:bodyPr>
          <a:lstStyle/>
          <a:p>
            <a:pPr indent="0" lvl="0" marL="0" rtl="0" algn="l">
              <a:lnSpc>
                <a:spcPct val="114000"/>
              </a:lnSpc>
              <a:spcBef>
                <a:spcPts val="500"/>
              </a:spcBef>
              <a:spcAft>
                <a:spcPts val="0"/>
              </a:spcAft>
              <a:buNone/>
            </a:pPr>
            <a:r>
              <a:rPr lang="en" sz="1800">
                <a:highlight>
                  <a:srgbClr val="FFFF00"/>
                </a:highlight>
              </a:rPr>
              <a:t>"Persistent access" allows an attacker to open a Meterpreter session on the target machine </a:t>
            </a:r>
            <a:r>
              <a:rPr i="1" lang="en" sz="1800">
                <a:highlight>
                  <a:srgbClr val="FFFF00"/>
                </a:highlight>
              </a:rPr>
              <a:t>without </a:t>
            </a:r>
            <a:r>
              <a:rPr lang="en" sz="1800">
                <a:highlight>
                  <a:srgbClr val="FFFF00"/>
                </a:highlight>
              </a:rPr>
              <a:t>having to re-exploit the machine. This helps them avoid triggering IDS solutions, and provides a consistent tunnel through any firewalls.</a:t>
            </a:r>
            <a:endParaRPr sz="1800">
              <a:highlight>
                <a:srgbClr val="FFFF00"/>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Google Shape;1462;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Privilege Escalation</a:t>
            </a:r>
            <a:endParaRPr/>
          </a:p>
        </p:txBody>
      </p:sp>
      <p:sp>
        <p:nvSpPr>
          <p:cNvPr id="1463" name="Google Shape;1463;p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Bonus Questions: </a:t>
            </a:r>
            <a:r>
              <a:rPr lang="en">
                <a:latin typeface="Roboto Mono"/>
                <a:ea typeface="Roboto Mono"/>
                <a:cs typeface="Roboto Mono"/>
                <a:sym typeface="Roboto Mono"/>
              </a:rPr>
              <a:t>persistence</a:t>
            </a:r>
            <a:r>
              <a:rPr lang="en"/>
              <a:t> module</a:t>
            </a:r>
            <a:endParaRPr/>
          </a:p>
        </p:txBody>
      </p:sp>
      <p:sp>
        <p:nvSpPr>
          <p:cNvPr id="1464" name="Google Shape;1464;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5" name="Google Shape;1465;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6" name="Google Shape;1466;p85"/>
          <p:cNvSpPr txBox="1"/>
          <p:nvPr>
            <p:ph idx="3" type="body"/>
          </p:nvPr>
        </p:nvSpPr>
        <p:spPr>
          <a:xfrm>
            <a:off x="175" y="1284250"/>
            <a:ext cx="9144000" cy="433800"/>
          </a:xfrm>
          <a:prstGeom prst="rect">
            <a:avLst/>
          </a:prstGeom>
        </p:spPr>
        <p:txBody>
          <a:bodyPr anchorCtr="0" anchor="t" bIns="914400" lIns="457200" spcFirstLastPara="1" rIns="457200" wrap="square" tIns="0">
            <a:noAutofit/>
          </a:bodyPr>
          <a:lstStyle/>
          <a:p>
            <a:pPr indent="0" lvl="0" marL="0" rtl="0" algn="l">
              <a:lnSpc>
                <a:spcPct val="114000"/>
              </a:lnSpc>
              <a:spcBef>
                <a:spcPts val="500"/>
              </a:spcBef>
              <a:spcAft>
                <a:spcPts val="0"/>
              </a:spcAft>
              <a:buNone/>
            </a:pPr>
            <a:r>
              <a:rPr lang="en" sz="1800">
                <a:highlight>
                  <a:srgbClr val="FFFFFF"/>
                </a:highlight>
              </a:rPr>
              <a:t>How often does the persistence module attempt to connect to you attacking machine?</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Privilege Escalation</a:t>
            </a:r>
            <a:endParaRPr/>
          </a:p>
        </p:txBody>
      </p:sp>
      <p:sp>
        <p:nvSpPr>
          <p:cNvPr id="1472" name="Google Shape;1472;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Bonus Questions: </a:t>
            </a:r>
            <a:r>
              <a:rPr lang="en">
                <a:latin typeface="Roboto Mono"/>
                <a:ea typeface="Roboto Mono"/>
                <a:cs typeface="Roboto Mono"/>
                <a:sym typeface="Roboto Mono"/>
              </a:rPr>
              <a:t>persistence</a:t>
            </a:r>
            <a:r>
              <a:rPr lang="en"/>
              <a:t> module</a:t>
            </a:r>
            <a:endParaRPr/>
          </a:p>
        </p:txBody>
      </p:sp>
      <p:sp>
        <p:nvSpPr>
          <p:cNvPr id="1473" name="Google Shape;147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4" name="Google Shape;1474;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5" name="Google Shape;1475;p86"/>
          <p:cNvSpPr txBox="1"/>
          <p:nvPr>
            <p:ph idx="3" type="body"/>
          </p:nvPr>
        </p:nvSpPr>
        <p:spPr>
          <a:xfrm>
            <a:off x="175" y="1284250"/>
            <a:ext cx="9144000" cy="433800"/>
          </a:xfrm>
          <a:prstGeom prst="rect">
            <a:avLst/>
          </a:prstGeom>
        </p:spPr>
        <p:txBody>
          <a:bodyPr anchorCtr="0" anchor="t" bIns="914400" lIns="457200" spcFirstLastPara="1" rIns="457200" wrap="square" tIns="0">
            <a:noAutofit/>
          </a:bodyPr>
          <a:lstStyle/>
          <a:p>
            <a:pPr indent="0" lvl="0" marL="0" rtl="0" algn="l">
              <a:lnSpc>
                <a:spcPct val="114000"/>
              </a:lnSpc>
              <a:spcBef>
                <a:spcPts val="500"/>
              </a:spcBef>
              <a:spcAft>
                <a:spcPts val="0"/>
              </a:spcAft>
              <a:buNone/>
            </a:pPr>
            <a:r>
              <a:rPr lang="en" sz="1800">
                <a:highlight>
                  <a:srgbClr val="FFFFFF"/>
                </a:highlight>
              </a:rPr>
              <a:t>How often does the persistence module attempt to connect to you attacking machine?</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
        <p:nvSpPr>
          <p:cNvPr id="1476" name="Google Shape;1476;p86"/>
          <p:cNvSpPr txBox="1"/>
          <p:nvPr>
            <p:ph idx="3" type="body"/>
          </p:nvPr>
        </p:nvSpPr>
        <p:spPr>
          <a:xfrm>
            <a:off x="0" y="2062813"/>
            <a:ext cx="9144000" cy="18771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800">
                <a:solidFill>
                  <a:srgbClr val="24292E"/>
                </a:solidFill>
                <a:highlight>
                  <a:srgbClr val="FFFF00"/>
                </a:highlight>
              </a:rPr>
              <a:t> The </a:t>
            </a:r>
            <a:r>
              <a:rPr lang="en" sz="1800">
                <a:solidFill>
                  <a:srgbClr val="24292E"/>
                </a:solidFill>
                <a:highlight>
                  <a:srgbClr val="FFFF00"/>
                </a:highlight>
                <a:latin typeface="Roboto Mono"/>
                <a:ea typeface="Roboto Mono"/>
                <a:cs typeface="Roboto Mono"/>
                <a:sym typeface="Roboto Mono"/>
              </a:rPr>
              <a:t>persistence</a:t>
            </a:r>
            <a:r>
              <a:rPr lang="en" sz="1800">
                <a:solidFill>
                  <a:srgbClr val="24292E"/>
                </a:solidFill>
                <a:highlight>
                  <a:srgbClr val="FFFF00"/>
                </a:highlight>
              </a:rPr>
              <a:t> module attempts to connect to your attacking machine as often as you tell it to. You can configure this behavior with the </a:t>
            </a:r>
            <a:r>
              <a:rPr lang="en" sz="1800">
                <a:solidFill>
                  <a:srgbClr val="24292E"/>
                </a:solidFill>
                <a:highlight>
                  <a:srgbClr val="FFFF00"/>
                </a:highlight>
                <a:latin typeface="Roboto Mono"/>
                <a:ea typeface="Roboto Mono"/>
                <a:cs typeface="Roboto Mono"/>
                <a:sym typeface="Roboto Mono"/>
              </a:rPr>
              <a:t>-i</a:t>
            </a:r>
            <a:r>
              <a:rPr lang="en" sz="1800">
                <a:solidFill>
                  <a:srgbClr val="24292E"/>
                </a:solidFill>
                <a:highlight>
                  <a:srgbClr val="FFFF00"/>
                </a:highlight>
              </a:rPr>
              <a:t> flag.</a:t>
            </a:r>
            <a:endParaRPr sz="1800">
              <a:solidFill>
                <a:srgbClr val="24292E"/>
              </a:solidFill>
              <a:highlight>
                <a:srgbClr val="FFFF00"/>
              </a:highlight>
            </a:endParaRPr>
          </a:p>
          <a:p>
            <a:pPr indent="0" lvl="0" marL="0" rtl="0" algn="l">
              <a:lnSpc>
                <a:spcPct val="115000"/>
              </a:lnSpc>
              <a:spcBef>
                <a:spcPts val="1200"/>
              </a:spcBef>
              <a:spcAft>
                <a:spcPts val="0"/>
              </a:spcAft>
              <a:buNone/>
            </a:pPr>
            <a:r>
              <a:rPr lang="en" sz="1800">
                <a:solidFill>
                  <a:srgbClr val="24292E"/>
                </a:solidFill>
                <a:highlight>
                  <a:srgbClr val="FFFF00"/>
                </a:highlight>
              </a:rPr>
              <a:t>For example, </a:t>
            </a:r>
            <a:r>
              <a:rPr lang="en" sz="1800">
                <a:solidFill>
                  <a:srgbClr val="24292E"/>
                </a:solidFill>
                <a:highlight>
                  <a:srgbClr val="FFFF00"/>
                </a:highlight>
                <a:latin typeface="Roboto Mono"/>
                <a:ea typeface="Roboto Mono"/>
                <a:cs typeface="Roboto Mono"/>
                <a:sym typeface="Roboto Mono"/>
              </a:rPr>
              <a:t>persistence -i 10 ...</a:t>
            </a:r>
            <a:r>
              <a:rPr lang="en" sz="1800">
                <a:solidFill>
                  <a:srgbClr val="24292E"/>
                </a:solidFill>
                <a:highlight>
                  <a:srgbClr val="FFFF00"/>
                </a:highlight>
              </a:rPr>
              <a:t> configures the backdoor to attempt to connect to the attacking machine every 10 seconds.</a:t>
            </a:r>
            <a:endParaRPr sz="1800">
              <a:solidFill>
                <a:srgbClr val="24292E"/>
              </a:solidFill>
              <a:highlight>
                <a:srgbClr val="FFFF00"/>
              </a:highlight>
            </a:endParaRPr>
          </a:p>
          <a:p>
            <a:pPr indent="0" lvl="0" marL="0" rtl="0" algn="l">
              <a:lnSpc>
                <a:spcPct val="114000"/>
              </a:lnSpc>
              <a:spcBef>
                <a:spcPts val="1200"/>
              </a:spcBef>
              <a:spcAft>
                <a:spcPts val="0"/>
              </a:spcAft>
              <a:buNone/>
            </a:pPr>
            <a:r>
              <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Google Shape;1481;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Privilege Escalation</a:t>
            </a:r>
            <a:endParaRPr/>
          </a:p>
        </p:txBody>
      </p:sp>
      <p:sp>
        <p:nvSpPr>
          <p:cNvPr id="1482" name="Google Shape;1482;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Bonus Questions: </a:t>
            </a:r>
            <a:r>
              <a:rPr lang="en">
                <a:latin typeface="Roboto Mono"/>
                <a:ea typeface="Roboto Mono"/>
                <a:cs typeface="Roboto Mono"/>
                <a:sym typeface="Roboto Mono"/>
              </a:rPr>
              <a:t>persistence</a:t>
            </a:r>
            <a:r>
              <a:rPr lang="en"/>
              <a:t> module</a:t>
            </a:r>
            <a:endParaRPr/>
          </a:p>
        </p:txBody>
      </p:sp>
      <p:sp>
        <p:nvSpPr>
          <p:cNvPr id="1483" name="Google Shape;1483;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4" name="Google Shape;1484;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85" name="Google Shape;1485;p87"/>
          <p:cNvSpPr txBox="1"/>
          <p:nvPr>
            <p:ph idx="3" type="body"/>
          </p:nvPr>
        </p:nvSpPr>
        <p:spPr>
          <a:xfrm>
            <a:off x="175" y="1284250"/>
            <a:ext cx="9144000" cy="433800"/>
          </a:xfrm>
          <a:prstGeom prst="rect">
            <a:avLst/>
          </a:prstGeom>
        </p:spPr>
        <p:txBody>
          <a:bodyPr anchorCtr="0" anchor="t" bIns="914400" lIns="457200" spcFirstLastPara="1" rIns="457200" wrap="square" tIns="0">
            <a:noAutofit/>
          </a:bodyPr>
          <a:lstStyle/>
          <a:p>
            <a:pPr indent="0" lvl="0" marL="0" rtl="0" algn="l">
              <a:lnSpc>
                <a:spcPct val="114000"/>
              </a:lnSpc>
              <a:spcBef>
                <a:spcPts val="500"/>
              </a:spcBef>
              <a:spcAft>
                <a:spcPts val="0"/>
              </a:spcAft>
              <a:buNone/>
            </a:pPr>
            <a:r>
              <a:rPr lang="en" sz="1800">
                <a:highlight>
                  <a:srgbClr val="FFFFFF"/>
                </a:highlight>
              </a:rPr>
              <a:t>Identify three disadvantages to using persistence. In particular: How might an IDS interfere with this backdoor? How might you configure persistence to avoid detection. </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
        <p:nvSpPr>
          <p:cNvPr id="1490" name="Google Shape;1490;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Privilege Escalation</a:t>
            </a:r>
            <a:endParaRPr/>
          </a:p>
        </p:txBody>
      </p:sp>
      <p:sp>
        <p:nvSpPr>
          <p:cNvPr id="1491" name="Google Shape;1491;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Bonus Questions: </a:t>
            </a:r>
            <a:r>
              <a:rPr lang="en">
                <a:latin typeface="Roboto Mono"/>
                <a:ea typeface="Roboto Mono"/>
                <a:cs typeface="Roboto Mono"/>
                <a:sym typeface="Roboto Mono"/>
              </a:rPr>
              <a:t>persistence</a:t>
            </a:r>
            <a:r>
              <a:rPr lang="en"/>
              <a:t> module</a:t>
            </a:r>
            <a:endParaRPr/>
          </a:p>
        </p:txBody>
      </p:sp>
      <p:sp>
        <p:nvSpPr>
          <p:cNvPr id="1492" name="Google Shape;1492;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3" name="Google Shape;1493;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4" name="Google Shape;1494;p88"/>
          <p:cNvSpPr txBox="1"/>
          <p:nvPr>
            <p:ph idx="3" type="body"/>
          </p:nvPr>
        </p:nvSpPr>
        <p:spPr>
          <a:xfrm>
            <a:off x="175" y="1284250"/>
            <a:ext cx="9144000" cy="433800"/>
          </a:xfrm>
          <a:prstGeom prst="rect">
            <a:avLst/>
          </a:prstGeom>
        </p:spPr>
        <p:txBody>
          <a:bodyPr anchorCtr="0" anchor="t" bIns="914400" lIns="457200" spcFirstLastPara="1" rIns="457200" wrap="square" tIns="0">
            <a:noAutofit/>
          </a:bodyPr>
          <a:lstStyle/>
          <a:p>
            <a:pPr indent="0" lvl="0" marL="0" rtl="0" algn="l">
              <a:lnSpc>
                <a:spcPct val="114000"/>
              </a:lnSpc>
              <a:spcBef>
                <a:spcPts val="500"/>
              </a:spcBef>
              <a:spcAft>
                <a:spcPts val="0"/>
              </a:spcAft>
              <a:buNone/>
            </a:pPr>
            <a:r>
              <a:rPr lang="en" sz="1800">
                <a:highlight>
                  <a:srgbClr val="FFFFFF"/>
                </a:highlight>
              </a:rPr>
              <a:t>Identify three disadvantages to using persistence. In particular: How might an IDS interfere with this backdoor? How might you configure persistence to avoid detection. </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
        <p:nvSpPr>
          <p:cNvPr id="1495" name="Google Shape;1495;p88"/>
          <p:cNvSpPr txBox="1"/>
          <p:nvPr>
            <p:ph idx="3" type="body"/>
          </p:nvPr>
        </p:nvSpPr>
        <p:spPr>
          <a:xfrm>
            <a:off x="0" y="2468601"/>
            <a:ext cx="9144000" cy="1758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highlight>
                  <a:srgbClr val="FFFF00"/>
                </a:highlight>
              </a:rPr>
              <a:t>Configuring </a:t>
            </a:r>
            <a:r>
              <a:rPr lang="en" sz="1800">
                <a:highlight>
                  <a:srgbClr val="FFFF00"/>
                </a:highlight>
                <a:latin typeface="Roboto Mono"/>
                <a:ea typeface="Roboto Mono"/>
                <a:cs typeface="Roboto Mono"/>
                <a:sym typeface="Roboto Mono"/>
              </a:rPr>
              <a:t>persistence</a:t>
            </a:r>
            <a:r>
              <a:rPr lang="en" sz="1800">
                <a:highlight>
                  <a:srgbClr val="FFFF00"/>
                </a:highlight>
              </a:rPr>
              <a:t> to connect back to the attacking machine too often might trigger an IDS. This can be avoided by attempting to connect relatively infrequently, i.e., once every minute.</a:t>
            </a:r>
            <a:endParaRPr sz="1800">
              <a:highlight>
                <a:srgbClr val="FFFF00"/>
              </a:highlight>
            </a:endParaRPr>
          </a:p>
          <a:p>
            <a:pPr indent="0" lvl="0" marL="0" rtl="0" algn="l">
              <a:lnSpc>
                <a:spcPct val="115000"/>
              </a:lnSpc>
              <a:spcBef>
                <a:spcPts val="300"/>
              </a:spcBef>
              <a:spcAft>
                <a:spcPts val="0"/>
              </a:spcAft>
              <a:buNone/>
            </a:pPr>
            <a:r>
              <a:t/>
            </a:r>
            <a:endParaRPr sz="1800">
              <a:solidFill>
                <a:srgbClr val="24292E"/>
              </a:solidFill>
              <a:highlight>
                <a:srgbClr val="FFFFFF"/>
              </a:highlight>
            </a:endParaRPr>
          </a:p>
          <a:p>
            <a:pPr indent="0" lvl="0" marL="0" rtl="0" algn="l">
              <a:lnSpc>
                <a:spcPct val="115000"/>
              </a:lnSpc>
              <a:spcBef>
                <a:spcPts val="1200"/>
              </a:spcBef>
              <a:spcAft>
                <a:spcPts val="0"/>
              </a:spcAft>
              <a:buNone/>
            </a:pPr>
            <a:r>
              <a:t/>
            </a:r>
            <a:endParaRPr sz="1800">
              <a:solidFill>
                <a:srgbClr val="24292E"/>
              </a:solidFill>
              <a:highlight>
                <a:srgbClr val="FFFFFF"/>
              </a:highlight>
            </a:endParaRPr>
          </a:p>
          <a:p>
            <a:pPr indent="0" lvl="0" marL="0" rtl="0" algn="l">
              <a:lnSpc>
                <a:spcPct val="114000"/>
              </a:lnSpc>
              <a:spcBef>
                <a:spcPts val="1200"/>
              </a:spcBef>
              <a:spcAft>
                <a:spcPts val="0"/>
              </a:spcAft>
              <a:buNone/>
            </a:pPr>
            <a:r>
              <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9" name="Shape 1499"/>
        <p:cNvGrpSpPr/>
        <p:nvPr/>
      </p:nvGrpSpPr>
      <p:grpSpPr>
        <a:xfrm>
          <a:off x="0" y="0"/>
          <a:ext cx="0" cy="0"/>
          <a:chOff x="0" y="0"/>
          <a:chExt cx="0" cy="0"/>
        </a:xfrm>
      </p:grpSpPr>
      <p:sp>
        <p:nvSpPr>
          <p:cNvPr id="1500" name="Google Shape;1500;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Privilege Escalation</a:t>
            </a:r>
            <a:endParaRPr/>
          </a:p>
        </p:txBody>
      </p:sp>
      <p:sp>
        <p:nvSpPr>
          <p:cNvPr id="1501" name="Google Shape;1501;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Bonus Questions: </a:t>
            </a:r>
            <a:r>
              <a:rPr lang="en">
                <a:latin typeface="Roboto Mono"/>
                <a:ea typeface="Roboto Mono"/>
                <a:cs typeface="Roboto Mono"/>
                <a:sym typeface="Roboto Mono"/>
              </a:rPr>
              <a:t>persistence</a:t>
            </a:r>
            <a:r>
              <a:rPr lang="en"/>
              <a:t> module</a:t>
            </a:r>
            <a:endParaRPr/>
          </a:p>
        </p:txBody>
      </p:sp>
      <p:sp>
        <p:nvSpPr>
          <p:cNvPr id="1502" name="Google Shape;1502;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3" name="Google Shape;1503;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4" name="Google Shape;1504;p89"/>
          <p:cNvSpPr txBox="1"/>
          <p:nvPr>
            <p:ph idx="3" type="body"/>
          </p:nvPr>
        </p:nvSpPr>
        <p:spPr>
          <a:xfrm>
            <a:off x="175" y="1284250"/>
            <a:ext cx="9144000" cy="4338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solidFill>
                  <a:srgbClr val="24292E"/>
                </a:solidFill>
                <a:highlight>
                  <a:srgbClr val="FFFFFF"/>
                </a:highlight>
                <a:latin typeface="Roboto Mono"/>
                <a:ea typeface="Roboto Mono"/>
                <a:cs typeface="Roboto Mono"/>
                <a:sym typeface="Roboto Mono"/>
              </a:rPr>
              <a:t>persistence</a:t>
            </a:r>
            <a:r>
              <a:rPr lang="en" sz="1800">
                <a:solidFill>
                  <a:srgbClr val="24292E"/>
                </a:solidFill>
                <a:highlight>
                  <a:srgbClr val="FFFFFF"/>
                </a:highlight>
              </a:rPr>
              <a:t> uploads a malicious executable to the target machine. This can trigger alarms from which type of security systems?</a:t>
            </a:r>
            <a:endParaRPr sz="1800">
              <a:solidFill>
                <a:srgbClr val="24292E"/>
              </a:solidFill>
              <a:highlight>
                <a:srgbClr val="FFFFFF"/>
              </a:highlight>
            </a:endParaRPr>
          </a:p>
          <a:p>
            <a:pPr indent="0" lvl="0" marL="0" rtl="0" algn="l">
              <a:lnSpc>
                <a:spcPct val="114000"/>
              </a:lnSpc>
              <a:spcBef>
                <a:spcPts val="500"/>
              </a:spcBef>
              <a:spcAft>
                <a:spcPts val="0"/>
              </a:spcAft>
              <a:buNone/>
            </a:pPr>
            <a:r>
              <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8" name="Shape 1508"/>
        <p:cNvGrpSpPr/>
        <p:nvPr/>
      </p:nvGrpSpPr>
      <p:grpSpPr>
        <a:xfrm>
          <a:off x="0" y="0"/>
          <a:ext cx="0" cy="0"/>
          <a:chOff x="0" y="0"/>
          <a:chExt cx="0" cy="0"/>
        </a:xfrm>
      </p:grpSpPr>
      <p:sp>
        <p:nvSpPr>
          <p:cNvPr id="1509" name="Google Shape;1509;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Privilege Escalation</a:t>
            </a:r>
            <a:endParaRPr/>
          </a:p>
        </p:txBody>
      </p:sp>
      <p:sp>
        <p:nvSpPr>
          <p:cNvPr id="1510" name="Google Shape;1510;p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Bonus Questions: </a:t>
            </a:r>
            <a:r>
              <a:rPr lang="en">
                <a:latin typeface="Roboto Mono"/>
                <a:ea typeface="Roboto Mono"/>
                <a:cs typeface="Roboto Mono"/>
                <a:sym typeface="Roboto Mono"/>
              </a:rPr>
              <a:t>persistence</a:t>
            </a:r>
            <a:r>
              <a:rPr lang="en"/>
              <a:t> module</a:t>
            </a:r>
            <a:endParaRPr/>
          </a:p>
        </p:txBody>
      </p:sp>
      <p:sp>
        <p:nvSpPr>
          <p:cNvPr id="1511" name="Google Shape;1511;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2" name="Google Shape;1512;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3" name="Google Shape;1513;p90"/>
          <p:cNvSpPr txBox="1"/>
          <p:nvPr>
            <p:ph idx="3" type="body"/>
          </p:nvPr>
        </p:nvSpPr>
        <p:spPr>
          <a:xfrm>
            <a:off x="175" y="1284250"/>
            <a:ext cx="9144000" cy="4338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solidFill>
                  <a:srgbClr val="24292E"/>
                </a:solidFill>
                <a:highlight>
                  <a:srgbClr val="FFFFFF"/>
                </a:highlight>
                <a:latin typeface="Roboto Mono"/>
                <a:ea typeface="Roboto Mono"/>
                <a:cs typeface="Roboto Mono"/>
                <a:sym typeface="Roboto Mono"/>
              </a:rPr>
              <a:t>persistence</a:t>
            </a:r>
            <a:r>
              <a:rPr lang="en" sz="1800">
                <a:solidFill>
                  <a:srgbClr val="24292E"/>
                </a:solidFill>
                <a:highlight>
                  <a:srgbClr val="FFFFFF"/>
                </a:highlight>
              </a:rPr>
              <a:t> uploads a malicious executable to the target machine. This can trigger alarms from which type of security systems?</a:t>
            </a:r>
            <a:endParaRPr sz="1800">
              <a:solidFill>
                <a:srgbClr val="24292E"/>
              </a:solidFill>
              <a:highlight>
                <a:srgbClr val="FFFFFF"/>
              </a:highlight>
            </a:endParaRPr>
          </a:p>
          <a:p>
            <a:pPr indent="0" lvl="0" marL="0" rtl="0" algn="l">
              <a:lnSpc>
                <a:spcPct val="114000"/>
              </a:lnSpc>
              <a:spcBef>
                <a:spcPts val="500"/>
              </a:spcBef>
              <a:spcAft>
                <a:spcPts val="0"/>
              </a:spcAft>
              <a:buNone/>
            </a:pPr>
            <a:r>
              <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
        <p:nvSpPr>
          <p:cNvPr id="1514" name="Google Shape;1514;p90"/>
          <p:cNvSpPr txBox="1"/>
          <p:nvPr>
            <p:ph idx="3" type="body"/>
          </p:nvPr>
        </p:nvSpPr>
        <p:spPr>
          <a:xfrm>
            <a:off x="0" y="2468601"/>
            <a:ext cx="9144000" cy="17589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highlight>
                  <a:srgbClr val="FFFF00"/>
                </a:highlight>
              </a:rPr>
              <a:t>This can set off anti-virus (AV) solutions. The only way to avoid this is to manually create and upload your own malicious executable, by either using </a:t>
            </a:r>
            <a:r>
              <a:rPr lang="en" sz="1800">
                <a:highlight>
                  <a:srgbClr val="FFFF00"/>
                </a:highlight>
                <a:latin typeface="Roboto Mono"/>
                <a:ea typeface="Roboto Mono"/>
                <a:cs typeface="Roboto Mono"/>
                <a:sym typeface="Roboto Mono"/>
              </a:rPr>
              <a:t>msfvenom</a:t>
            </a:r>
            <a:r>
              <a:rPr lang="en" sz="1800">
                <a:highlight>
                  <a:srgbClr val="FFFF00"/>
                </a:highlight>
              </a:rPr>
              <a:t> with an </a:t>
            </a:r>
            <a:r>
              <a:rPr lang="en" sz="1800">
                <a:highlight>
                  <a:srgbClr val="FFFF00"/>
                </a:highlight>
                <a:latin typeface="Roboto Mono"/>
                <a:ea typeface="Roboto Mono"/>
                <a:cs typeface="Roboto Mono"/>
                <a:sym typeface="Roboto Mono"/>
              </a:rPr>
              <a:t>encoder</a:t>
            </a:r>
            <a:r>
              <a:rPr lang="en" sz="1800">
                <a:highlight>
                  <a:srgbClr val="FFFF00"/>
                </a:highlight>
              </a:rPr>
              <a:t> (the -e option), which makes the binary harder to detect; or, by using a tool like </a:t>
            </a:r>
            <a:r>
              <a:rPr lang="en" sz="1800">
                <a:solidFill>
                  <a:srgbClr val="1155CC"/>
                </a:solidFill>
                <a:highlight>
                  <a:srgbClr val="FFFF00"/>
                </a:highlight>
                <a:uFill>
                  <a:noFill/>
                </a:uFill>
                <a:hlinkClick r:id="rId3"/>
              </a:rPr>
              <a:t>Veil Evasion</a:t>
            </a:r>
            <a:r>
              <a:rPr lang="en" sz="1800">
                <a:highlight>
                  <a:srgbClr val="FFFF00"/>
                </a:highlight>
              </a:rPr>
              <a:t>, which is designed specifically for generating stealthy executables.</a:t>
            </a:r>
            <a:endParaRPr sz="1800">
              <a:highlight>
                <a:srgbClr val="FFFF00"/>
              </a:highlight>
            </a:endParaRPr>
          </a:p>
          <a:p>
            <a:pPr indent="0" lvl="0" marL="0" rtl="0" algn="l">
              <a:lnSpc>
                <a:spcPct val="115000"/>
              </a:lnSpc>
              <a:spcBef>
                <a:spcPts val="300"/>
              </a:spcBef>
              <a:spcAft>
                <a:spcPts val="0"/>
              </a:spcAft>
              <a:buNone/>
            </a:pPr>
            <a:r>
              <a:t/>
            </a:r>
            <a:endParaRPr sz="1800">
              <a:solidFill>
                <a:srgbClr val="24292E"/>
              </a:solidFill>
              <a:highlight>
                <a:srgbClr val="FFFFFF"/>
              </a:highlight>
            </a:endParaRPr>
          </a:p>
          <a:p>
            <a:pPr indent="0" lvl="0" marL="0" rtl="0" algn="l">
              <a:lnSpc>
                <a:spcPct val="115000"/>
              </a:lnSpc>
              <a:spcBef>
                <a:spcPts val="1200"/>
              </a:spcBef>
              <a:spcAft>
                <a:spcPts val="0"/>
              </a:spcAft>
              <a:buNone/>
            </a:pPr>
            <a:r>
              <a:t/>
            </a:r>
            <a:endParaRPr sz="1800">
              <a:solidFill>
                <a:srgbClr val="24292E"/>
              </a:solidFill>
              <a:highlight>
                <a:srgbClr val="FFFFFF"/>
              </a:highlight>
            </a:endParaRPr>
          </a:p>
          <a:p>
            <a:pPr indent="0" lvl="0" marL="0" rtl="0" algn="l">
              <a:lnSpc>
                <a:spcPct val="114000"/>
              </a:lnSpc>
              <a:spcBef>
                <a:spcPts val="1200"/>
              </a:spcBef>
              <a:spcAft>
                <a:spcPts val="0"/>
              </a:spcAft>
              <a:buNone/>
            </a:pPr>
            <a:r>
              <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5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35</a:t>
            </a:r>
            <a:r>
              <a:rPr lang="en"/>
              <a:t> Minutes</a:t>
            </a:r>
            <a:endParaRPr/>
          </a:p>
        </p:txBody>
      </p:sp>
      <p:sp>
        <p:nvSpPr>
          <p:cNvPr id="1048" name="Google Shape;1048;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49" name="Google Shape;1049;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0" name="Google Shape;1050;p5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Warm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Metasploit and Meterpreter to exploit vulnerabilities identified in the previous lab. You will exploit each host in the initial sub net, then try to pivot to a new subnet and exploit other hosts.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Privilege Escalation</a:t>
            </a:r>
            <a:endParaRPr/>
          </a:p>
        </p:txBody>
      </p:sp>
      <p:sp>
        <p:nvSpPr>
          <p:cNvPr id="1520" name="Google Shape;1520;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Bonus Questions: </a:t>
            </a:r>
            <a:r>
              <a:rPr lang="en">
                <a:latin typeface="Roboto Mono"/>
                <a:ea typeface="Roboto Mono"/>
                <a:cs typeface="Roboto Mono"/>
                <a:sym typeface="Roboto Mono"/>
              </a:rPr>
              <a:t>persistence</a:t>
            </a:r>
            <a:r>
              <a:rPr lang="en"/>
              <a:t> module</a:t>
            </a:r>
            <a:endParaRPr/>
          </a:p>
        </p:txBody>
      </p:sp>
      <p:sp>
        <p:nvSpPr>
          <p:cNvPr id="1521" name="Google Shape;1521;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2" name="Google Shape;1522;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23" name="Google Shape;1523;p91"/>
          <p:cNvSpPr txBox="1"/>
          <p:nvPr>
            <p:ph idx="3" type="body"/>
          </p:nvPr>
        </p:nvSpPr>
        <p:spPr>
          <a:xfrm>
            <a:off x="175" y="1284250"/>
            <a:ext cx="9144000" cy="4338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solidFill>
                  <a:srgbClr val="24292E"/>
                </a:solidFill>
                <a:highlight>
                  <a:srgbClr val="FFFFFF"/>
                </a:highlight>
              </a:rPr>
              <a:t>From a pen tester's perspective, what is the major security risk to using persistence during an engagement? </a:t>
            </a:r>
            <a:endParaRPr sz="1800">
              <a:solidFill>
                <a:srgbClr val="24292E"/>
              </a:solidFill>
              <a:highlight>
                <a:srgbClr val="FFFFFF"/>
              </a:highlight>
            </a:endParaRPr>
          </a:p>
          <a:p>
            <a:pPr indent="0" lvl="0" marL="0" rtl="0" algn="l">
              <a:lnSpc>
                <a:spcPct val="114000"/>
              </a:lnSpc>
              <a:spcBef>
                <a:spcPts val="500"/>
              </a:spcBef>
              <a:spcAft>
                <a:spcPts val="0"/>
              </a:spcAft>
              <a:buNone/>
            </a:pPr>
            <a:r>
              <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Google Shape;1528;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Privilege Escalation</a:t>
            </a:r>
            <a:endParaRPr/>
          </a:p>
        </p:txBody>
      </p:sp>
      <p:sp>
        <p:nvSpPr>
          <p:cNvPr id="1529" name="Google Shape;1529;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Bonus Questions: </a:t>
            </a:r>
            <a:r>
              <a:rPr lang="en">
                <a:latin typeface="Roboto Mono"/>
                <a:ea typeface="Roboto Mono"/>
                <a:cs typeface="Roboto Mono"/>
                <a:sym typeface="Roboto Mono"/>
              </a:rPr>
              <a:t>persistence</a:t>
            </a:r>
            <a:r>
              <a:rPr lang="en"/>
              <a:t> module</a:t>
            </a:r>
            <a:endParaRPr/>
          </a:p>
        </p:txBody>
      </p:sp>
      <p:sp>
        <p:nvSpPr>
          <p:cNvPr id="1530" name="Google Shape;1530;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1" name="Google Shape;1531;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2" name="Google Shape;1532;p92"/>
          <p:cNvSpPr txBox="1"/>
          <p:nvPr>
            <p:ph idx="3" type="body"/>
          </p:nvPr>
        </p:nvSpPr>
        <p:spPr>
          <a:xfrm>
            <a:off x="175" y="1284250"/>
            <a:ext cx="9144000" cy="4338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solidFill>
                  <a:srgbClr val="24292E"/>
                </a:solidFill>
                <a:highlight>
                  <a:srgbClr val="FFFFFF"/>
                </a:highlight>
              </a:rPr>
              <a:t>From a pen tester's perspective, what is the major security risk to using persistence during an engagement? </a:t>
            </a:r>
            <a:endParaRPr sz="1800">
              <a:solidFill>
                <a:srgbClr val="24292E"/>
              </a:solidFill>
              <a:highlight>
                <a:srgbClr val="FFFFFF"/>
              </a:highlight>
            </a:endParaRPr>
          </a:p>
          <a:p>
            <a:pPr indent="0" lvl="0" marL="0" rtl="0" algn="l">
              <a:lnSpc>
                <a:spcPct val="114000"/>
              </a:lnSpc>
              <a:spcBef>
                <a:spcPts val="500"/>
              </a:spcBef>
              <a:spcAft>
                <a:spcPts val="0"/>
              </a:spcAft>
              <a:buNone/>
            </a:pPr>
            <a:r>
              <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
        <p:nvSpPr>
          <p:cNvPr id="1533" name="Google Shape;1533;p92"/>
          <p:cNvSpPr txBox="1"/>
          <p:nvPr>
            <p:ph idx="3" type="body"/>
          </p:nvPr>
        </p:nvSpPr>
        <p:spPr>
          <a:xfrm>
            <a:off x="0" y="2468601"/>
            <a:ext cx="9144000" cy="1758900"/>
          </a:xfrm>
          <a:prstGeom prst="rect">
            <a:avLst/>
          </a:prstGeom>
        </p:spPr>
        <p:txBody>
          <a:bodyPr anchorCtr="0" anchor="t" bIns="914400" lIns="457200" spcFirstLastPara="1" rIns="457200" wrap="square" tIns="0">
            <a:noAutofit/>
          </a:bodyPr>
          <a:lstStyle/>
          <a:p>
            <a:pPr indent="0" lvl="0" marL="0" rtl="0" algn="l">
              <a:lnSpc>
                <a:spcPct val="115000"/>
              </a:lnSpc>
              <a:spcBef>
                <a:spcPts val="600"/>
              </a:spcBef>
              <a:spcAft>
                <a:spcPts val="0"/>
              </a:spcAft>
              <a:buNone/>
            </a:pPr>
            <a:r>
              <a:rPr lang="en" sz="1800">
                <a:solidFill>
                  <a:srgbClr val="24292E"/>
                </a:solidFill>
                <a:highlight>
                  <a:srgbClr val="FFFF00"/>
                </a:highlight>
              </a:rPr>
              <a:t>The </a:t>
            </a:r>
            <a:r>
              <a:rPr lang="en" sz="1800">
                <a:solidFill>
                  <a:srgbClr val="24292E"/>
                </a:solidFill>
                <a:highlight>
                  <a:srgbClr val="FFFF00"/>
                </a:highlight>
                <a:latin typeface="Roboto Mono"/>
                <a:ea typeface="Roboto Mono"/>
                <a:cs typeface="Roboto Mono"/>
                <a:sym typeface="Roboto Mono"/>
              </a:rPr>
              <a:t>persistence</a:t>
            </a:r>
            <a:r>
              <a:rPr lang="en" sz="1800">
                <a:solidFill>
                  <a:srgbClr val="24292E"/>
                </a:solidFill>
                <a:highlight>
                  <a:srgbClr val="FFFF00"/>
                </a:highlight>
              </a:rPr>
              <a:t> module does </a:t>
            </a:r>
            <a:r>
              <a:rPr i="1" lang="en" sz="1800">
                <a:solidFill>
                  <a:srgbClr val="24292E"/>
                </a:solidFill>
                <a:highlight>
                  <a:srgbClr val="FFFF00"/>
                </a:highlight>
              </a:rPr>
              <a:t>not</a:t>
            </a:r>
            <a:r>
              <a:rPr lang="en" sz="1800">
                <a:solidFill>
                  <a:srgbClr val="24292E"/>
                </a:solidFill>
                <a:highlight>
                  <a:srgbClr val="FFFF00"/>
                </a:highlight>
              </a:rPr>
              <a:t> require authentication, so anyone who attempts to connect to the backdoor will be able to open a connection to the target. If a pentester forgets to remove the backdoor after an engagement, this leaves the target machine vulnerable to </a:t>
            </a:r>
            <a:r>
              <a:rPr i="1" lang="en" sz="1800">
                <a:solidFill>
                  <a:srgbClr val="24292E"/>
                </a:solidFill>
                <a:highlight>
                  <a:srgbClr val="FFFF00"/>
                </a:highlight>
              </a:rPr>
              <a:t>real</a:t>
            </a:r>
            <a:r>
              <a:rPr lang="en" sz="1800">
                <a:solidFill>
                  <a:srgbClr val="24292E"/>
                </a:solidFill>
                <a:highlight>
                  <a:srgbClr val="FFFF00"/>
                </a:highlight>
              </a:rPr>
              <a:t> attackers.</a:t>
            </a:r>
            <a:endParaRPr sz="1800">
              <a:solidFill>
                <a:srgbClr val="24292E"/>
              </a:solidFill>
              <a:highlight>
                <a:srgbClr val="FFFF00"/>
              </a:highlight>
            </a:endParaRPr>
          </a:p>
          <a:p>
            <a:pPr indent="0" lvl="0" marL="0" rtl="0" algn="l">
              <a:lnSpc>
                <a:spcPct val="115000"/>
              </a:lnSpc>
              <a:spcBef>
                <a:spcPts val="1200"/>
              </a:spcBef>
              <a:spcAft>
                <a:spcPts val="0"/>
              </a:spcAft>
              <a:buNone/>
            </a:pPr>
            <a:r>
              <a:t/>
            </a:r>
            <a:endParaRPr sz="1800">
              <a:solidFill>
                <a:srgbClr val="24292E"/>
              </a:solidFill>
              <a:highlight>
                <a:srgbClr val="FFFFFF"/>
              </a:highlight>
            </a:endParaRPr>
          </a:p>
          <a:p>
            <a:pPr indent="0" lvl="0" marL="0" rtl="0" algn="l">
              <a:lnSpc>
                <a:spcPct val="115000"/>
              </a:lnSpc>
              <a:spcBef>
                <a:spcPts val="300"/>
              </a:spcBef>
              <a:spcAft>
                <a:spcPts val="0"/>
              </a:spcAft>
              <a:buNone/>
            </a:pPr>
            <a:r>
              <a:t/>
            </a:r>
            <a:endParaRPr sz="1800">
              <a:solidFill>
                <a:srgbClr val="24292E"/>
              </a:solidFill>
              <a:highlight>
                <a:srgbClr val="FFFFFF"/>
              </a:highlight>
            </a:endParaRPr>
          </a:p>
          <a:p>
            <a:pPr indent="0" lvl="0" marL="0" rtl="0" algn="l">
              <a:lnSpc>
                <a:spcPct val="115000"/>
              </a:lnSpc>
              <a:spcBef>
                <a:spcPts val="1200"/>
              </a:spcBef>
              <a:spcAft>
                <a:spcPts val="0"/>
              </a:spcAft>
              <a:buNone/>
            </a:pPr>
            <a:r>
              <a:t/>
            </a:r>
            <a:endParaRPr sz="1800">
              <a:solidFill>
                <a:srgbClr val="24292E"/>
              </a:solidFill>
              <a:highlight>
                <a:srgbClr val="FFFFFF"/>
              </a:highlight>
            </a:endParaRPr>
          </a:p>
          <a:p>
            <a:pPr indent="0" lvl="0" marL="0" rtl="0" algn="l">
              <a:lnSpc>
                <a:spcPct val="114000"/>
              </a:lnSpc>
              <a:spcBef>
                <a:spcPts val="1200"/>
              </a:spcBef>
              <a:spcAft>
                <a:spcPts val="0"/>
              </a:spcAft>
              <a:buNone/>
            </a:pPr>
            <a:r>
              <a:t/>
            </a:r>
            <a:endParaRPr sz="1800">
              <a:highlight>
                <a:srgbClr val="FFFFFF"/>
              </a:highlight>
            </a:endParaRPr>
          </a:p>
          <a:p>
            <a:pPr indent="0" lvl="0" marL="0" rtl="0" algn="l">
              <a:lnSpc>
                <a:spcPct val="115000"/>
              </a:lnSpc>
              <a:spcBef>
                <a:spcPts val="5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7" name="Shape 1537"/>
        <p:cNvGrpSpPr/>
        <p:nvPr/>
      </p:nvGrpSpPr>
      <p:grpSpPr>
        <a:xfrm>
          <a:off x="0" y="0"/>
          <a:ext cx="0" cy="0"/>
          <a:chOff x="0" y="0"/>
          <a:chExt cx="0" cy="0"/>
        </a:xfrm>
      </p:grpSpPr>
      <p:sp>
        <p:nvSpPr>
          <p:cNvPr id="1538" name="Google Shape;1538;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Class Objectives</a:t>
            </a:r>
            <a:endParaRPr/>
          </a:p>
        </p:txBody>
      </p:sp>
      <p:sp>
        <p:nvSpPr>
          <p:cNvPr id="1539" name="Google Shape;1539;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class today, students will be able to:</a:t>
            </a:r>
            <a:endParaRPr/>
          </a:p>
        </p:txBody>
      </p:sp>
      <p:sp>
        <p:nvSpPr>
          <p:cNvPr id="1540" name="Google Shape;1540;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1" name="Google Shape;1541;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2" name="Google Shape;1542;p9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55600" lvl="0" marL="457200" rtl="0" algn="l">
              <a:lnSpc>
                <a:spcPct val="150000"/>
              </a:lnSpc>
              <a:spcBef>
                <a:spcPts val="0"/>
              </a:spcBef>
              <a:spcAft>
                <a:spcPts val="0"/>
              </a:spcAft>
              <a:buSzPts val="2000"/>
              <a:buChar char="●"/>
            </a:pPr>
            <a:r>
              <a:rPr lang="en" sz="2000"/>
              <a:t>Configure a pivot point with the autoroute module</a:t>
            </a:r>
            <a:endParaRPr sz="2000"/>
          </a:p>
          <a:p>
            <a:pPr indent="-355600" lvl="0" marL="457200" rtl="0" algn="l">
              <a:lnSpc>
                <a:spcPct val="150000"/>
              </a:lnSpc>
              <a:spcBef>
                <a:spcPts val="0"/>
              </a:spcBef>
              <a:spcAft>
                <a:spcPts val="0"/>
              </a:spcAft>
              <a:buSzPts val="2000"/>
              <a:buChar char="●"/>
            </a:pPr>
            <a:r>
              <a:rPr lang="en" sz="2000"/>
              <a:t>Scan a foreign subnet through a pivot</a:t>
            </a:r>
            <a:endParaRPr sz="2000"/>
          </a:p>
          <a:p>
            <a:pPr indent="-355600" lvl="0" marL="457200" rtl="0" algn="l">
              <a:lnSpc>
                <a:spcPct val="150000"/>
              </a:lnSpc>
              <a:spcBef>
                <a:spcPts val="0"/>
              </a:spcBef>
              <a:spcAft>
                <a:spcPts val="0"/>
              </a:spcAft>
              <a:buSzPts val="2000"/>
              <a:buChar char="●"/>
            </a:pPr>
            <a:r>
              <a:rPr lang="en" sz="2000"/>
              <a:t>Spread malware through public SMB shares</a:t>
            </a:r>
            <a:endParaRPr sz="2000"/>
          </a:p>
        </p:txBody>
      </p:sp>
      <p:sp>
        <p:nvSpPr>
          <p:cNvPr id="1543" name="Google Shape;1543;p93"/>
          <p:cNvSpPr/>
          <p:nvPr/>
        </p:nvSpPr>
        <p:spPr>
          <a:xfrm>
            <a:off x="513375" y="1382100"/>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3"/>
          <p:cNvSpPr/>
          <p:nvPr/>
        </p:nvSpPr>
        <p:spPr>
          <a:xfrm>
            <a:off x="513375" y="1820213"/>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93"/>
          <p:cNvSpPr/>
          <p:nvPr/>
        </p:nvSpPr>
        <p:spPr>
          <a:xfrm>
            <a:off x="513375" y="2258350"/>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56" name="Google Shape;1056;p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5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Pivoting</a:t>
            </a:r>
            <a:endParaRPr/>
          </a:p>
        </p:txBody>
      </p:sp>
      <p:sp>
        <p:nvSpPr>
          <p:cNvPr id="1062" name="Google Shape;1062;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3" name="Google Shape;1063;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64" name="Google Shape;1064;p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8" name="Shape 1068"/>
        <p:cNvGrpSpPr/>
        <p:nvPr/>
      </p:nvGrpSpPr>
      <p:grpSpPr>
        <a:xfrm>
          <a:off x="0" y="0"/>
          <a:ext cx="0" cy="0"/>
          <a:chOff x="0" y="0"/>
          <a:chExt cx="0" cy="0"/>
        </a:xfrm>
      </p:grpSpPr>
      <p:sp>
        <p:nvSpPr>
          <p:cNvPr id="1069" name="Google Shape;1069;p58"/>
          <p:cNvSpPr/>
          <p:nvPr/>
        </p:nvSpPr>
        <p:spPr>
          <a:xfrm>
            <a:off x="343100" y="1112525"/>
            <a:ext cx="45720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8"/>
          <p:cNvSpPr/>
          <p:nvPr/>
        </p:nvSpPr>
        <p:spPr>
          <a:xfrm>
            <a:off x="3747775" y="1132863"/>
            <a:ext cx="5044800" cy="38040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Pivoting</a:t>
            </a:r>
            <a:endParaRPr/>
          </a:p>
        </p:txBody>
      </p:sp>
      <p:sp>
        <p:nvSpPr>
          <p:cNvPr id="1072" name="Google Shape;1072;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3" name="Google Shape;1073;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74" name="Google Shape;1074;p58"/>
          <p:cNvPicPr preferRelativeResize="0"/>
          <p:nvPr/>
        </p:nvPicPr>
        <p:blipFill>
          <a:blip r:embed="rId3">
            <a:alphaModFix/>
          </a:blip>
          <a:stretch>
            <a:fillRect/>
          </a:stretch>
        </p:blipFill>
        <p:spPr>
          <a:xfrm>
            <a:off x="1621850" y="2607443"/>
            <a:ext cx="840299" cy="713420"/>
          </a:xfrm>
          <a:prstGeom prst="rect">
            <a:avLst/>
          </a:prstGeom>
          <a:noFill/>
          <a:ln>
            <a:noFill/>
          </a:ln>
        </p:spPr>
      </p:pic>
      <p:sp>
        <p:nvSpPr>
          <p:cNvPr id="1075" name="Google Shape;1075;p58"/>
          <p:cNvSpPr txBox="1"/>
          <p:nvPr/>
        </p:nvSpPr>
        <p:spPr>
          <a:xfrm>
            <a:off x="343100" y="669188"/>
            <a:ext cx="83214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Today, we’ll focus on using compromised machines in order to pivot into new networks. </a:t>
            </a:r>
            <a:endParaRPr/>
          </a:p>
        </p:txBody>
      </p:sp>
      <p:pic>
        <p:nvPicPr>
          <p:cNvPr id="1076" name="Google Shape;1076;p58"/>
          <p:cNvPicPr preferRelativeResize="0"/>
          <p:nvPr/>
        </p:nvPicPr>
        <p:blipFill>
          <a:blip r:embed="rId4">
            <a:alphaModFix/>
          </a:blip>
          <a:stretch>
            <a:fillRect/>
          </a:stretch>
        </p:blipFill>
        <p:spPr>
          <a:xfrm>
            <a:off x="1193700" y="1688757"/>
            <a:ext cx="840300" cy="697868"/>
          </a:xfrm>
          <a:prstGeom prst="rect">
            <a:avLst/>
          </a:prstGeom>
          <a:noFill/>
          <a:ln>
            <a:noFill/>
          </a:ln>
        </p:spPr>
      </p:pic>
      <p:sp>
        <p:nvSpPr>
          <p:cNvPr id="1077" name="Google Shape;1077;p58"/>
          <p:cNvSpPr txBox="1"/>
          <p:nvPr/>
        </p:nvSpPr>
        <p:spPr>
          <a:xfrm>
            <a:off x="1621852" y="1200463"/>
            <a:ext cx="2014500" cy="2268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10.10.10.0/24</a:t>
            </a:r>
            <a:endParaRPr sz="1200"/>
          </a:p>
        </p:txBody>
      </p:sp>
      <p:sp>
        <p:nvSpPr>
          <p:cNvPr id="1078" name="Google Shape;1078;p58"/>
          <p:cNvSpPr txBox="1"/>
          <p:nvPr/>
        </p:nvSpPr>
        <p:spPr>
          <a:xfrm>
            <a:off x="5350425" y="1200475"/>
            <a:ext cx="2142900" cy="226800"/>
          </a:xfrm>
          <a:prstGeom prst="rect">
            <a:avLst/>
          </a:prstGeom>
          <a:solidFill>
            <a:srgbClr val="F6B2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Network: 172.16.0.0/24</a:t>
            </a:r>
            <a:endParaRPr sz="1200"/>
          </a:p>
        </p:txBody>
      </p:sp>
      <p:pic>
        <p:nvPicPr>
          <p:cNvPr id="1079" name="Google Shape;1079;p58"/>
          <p:cNvPicPr preferRelativeResize="0"/>
          <p:nvPr/>
        </p:nvPicPr>
        <p:blipFill>
          <a:blip r:embed="rId4">
            <a:alphaModFix/>
          </a:blip>
          <a:stretch>
            <a:fillRect/>
          </a:stretch>
        </p:blipFill>
        <p:spPr>
          <a:xfrm>
            <a:off x="2704950" y="3541670"/>
            <a:ext cx="840300" cy="697868"/>
          </a:xfrm>
          <a:prstGeom prst="rect">
            <a:avLst/>
          </a:prstGeom>
          <a:noFill/>
          <a:ln>
            <a:noFill/>
          </a:ln>
        </p:spPr>
      </p:pic>
      <p:pic>
        <p:nvPicPr>
          <p:cNvPr id="1080" name="Google Shape;1080;p58"/>
          <p:cNvPicPr preferRelativeResize="0"/>
          <p:nvPr/>
        </p:nvPicPr>
        <p:blipFill>
          <a:blip r:embed="rId4">
            <a:alphaModFix/>
          </a:blip>
          <a:stretch>
            <a:fillRect/>
          </a:stretch>
        </p:blipFill>
        <p:spPr>
          <a:xfrm>
            <a:off x="972675" y="3541670"/>
            <a:ext cx="840300" cy="697868"/>
          </a:xfrm>
          <a:prstGeom prst="rect">
            <a:avLst/>
          </a:prstGeom>
          <a:noFill/>
          <a:ln>
            <a:noFill/>
          </a:ln>
        </p:spPr>
      </p:pic>
      <p:pic>
        <p:nvPicPr>
          <p:cNvPr id="1081" name="Google Shape;1081;p58"/>
          <p:cNvPicPr preferRelativeResize="0"/>
          <p:nvPr/>
        </p:nvPicPr>
        <p:blipFill>
          <a:blip r:embed="rId4">
            <a:alphaModFix/>
          </a:blip>
          <a:stretch>
            <a:fillRect/>
          </a:stretch>
        </p:blipFill>
        <p:spPr>
          <a:xfrm>
            <a:off x="3939850" y="2615232"/>
            <a:ext cx="840300" cy="697868"/>
          </a:xfrm>
          <a:prstGeom prst="rect">
            <a:avLst/>
          </a:prstGeom>
          <a:noFill/>
          <a:ln>
            <a:noFill/>
          </a:ln>
        </p:spPr>
      </p:pic>
      <p:pic>
        <p:nvPicPr>
          <p:cNvPr id="1082" name="Google Shape;1082;p58"/>
          <p:cNvPicPr preferRelativeResize="0"/>
          <p:nvPr/>
        </p:nvPicPr>
        <p:blipFill>
          <a:blip r:embed="rId4">
            <a:alphaModFix/>
          </a:blip>
          <a:stretch>
            <a:fillRect/>
          </a:stretch>
        </p:blipFill>
        <p:spPr>
          <a:xfrm>
            <a:off x="5476450" y="1660345"/>
            <a:ext cx="840300" cy="697868"/>
          </a:xfrm>
          <a:prstGeom prst="rect">
            <a:avLst/>
          </a:prstGeom>
          <a:noFill/>
          <a:ln>
            <a:noFill/>
          </a:ln>
        </p:spPr>
      </p:pic>
      <p:pic>
        <p:nvPicPr>
          <p:cNvPr id="1083" name="Google Shape;1083;p58"/>
          <p:cNvPicPr preferRelativeResize="0"/>
          <p:nvPr/>
        </p:nvPicPr>
        <p:blipFill>
          <a:blip r:embed="rId4">
            <a:alphaModFix/>
          </a:blip>
          <a:stretch>
            <a:fillRect/>
          </a:stretch>
        </p:blipFill>
        <p:spPr>
          <a:xfrm>
            <a:off x="5621700" y="3913957"/>
            <a:ext cx="840300" cy="697868"/>
          </a:xfrm>
          <a:prstGeom prst="rect">
            <a:avLst/>
          </a:prstGeom>
          <a:noFill/>
          <a:ln>
            <a:noFill/>
          </a:ln>
        </p:spPr>
      </p:pic>
      <p:pic>
        <p:nvPicPr>
          <p:cNvPr id="1084" name="Google Shape;1084;p58"/>
          <p:cNvPicPr preferRelativeResize="0"/>
          <p:nvPr/>
        </p:nvPicPr>
        <p:blipFill>
          <a:blip r:embed="rId4">
            <a:alphaModFix/>
          </a:blip>
          <a:stretch>
            <a:fillRect/>
          </a:stretch>
        </p:blipFill>
        <p:spPr>
          <a:xfrm>
            <a:off x="5904775" y="2665657"/>
            <a:ext cx="840300" cy="697868"/>
          </a:xfrm>
          <a:prstGeom prst="rect">
            <a:avLst/>
          </a:prstGeom>
          <a:noFill/>
          <a:ln>
            <a:noFill/>
          </a:ln>
        </p:spPr>
      </p:pic>
      <p:pic>
        <p:nvPicPr>
          <p:cNvPr id="1085" name="Google Shape;1085;p58"/>
          <p:cNvPicPr preferRelativeResize="0"/>
          <p:nvPr/>
        </p:nvPicPr>
        <p:blipFill>
          <a:blip r:embed="rId4">
            <a:alphaModFix/>
          </a:blip>
          <a:stretch>
            <a:fillRect/>
          </a:stretch>
        </p:blipFill>
        <p:spPr>
          <a:xfrm>
            <a:off x="7306025" y="3285670"/>
            <a:ext cx="840300" cy="697868"/>
          </a:xfrm>
          <a:prstGeom prst="rect">
            <a:avLst/>
          </a:prstGeom>
          <a:noFill/>
          <a:ln>
            <a:noFill/>
          </a:ln>
        </p:spPr>
      </p:pic>
      <p:pic>
        <p:nvPicPr>
          <p:cNvPr id="1086" name="Google Shape;1086;p58"/>
          <p:cNvPicPr preferRelativeResize="0"/>
          <p:nvPr/>
        </p:nvPicPr>
        <p:blipFill>
          <a:blip r:embed="rId4">
            <a:alphaModFix/>
          </a:blip>
          <a:stretch>
            <a:fillRect/>
          </a:stretch>
        </p:blipFill>
        <p:spPr>
          <a:xfrm>
            <a:off x="7306025" y="2166695"/>
            <a:ext cx="840300" cy="697868"/>
          </a:xfrm>
          <a:prstGeom prst="rect">
            <a:avLst/>
          </a:prstGeom>
          <a:noFill/>
          <a:ln>
            <a:noFill/>
          </a:ln>
        </p:spPr>
      </p:pic>
      <p:sp>
        <p:nvSpPr>
          <p:cNvPr id="1087" name="Google Shape;1087;p58"/>
          <p:cNvSpPr txBox="1"/>
          <p:nvPr/>
        </p:nvSpPr>
        <p:spPr>
          <a:xfrm>
            <a:off x="3992050" y="2665650"/>
            <a:ext cx="735900" cy="443700"/>
          </a:xfrm>
          <a:prstGeom prst="rect">
            <a:avLst/>
          </a:prstGeom>
          <a:solidFill>
            <a:srgbClr val="F4CCCC"/>
          </a:solidFill>
          <a:ln cap="flat" cmpd="sng" w="9525">
            <a:solidFill>
              <a:srgbClr val="990000"/>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Compromised Pivot Point</a:t>
            </a:r>
            <a:endParaRPr sz="900">
              <a:latin typeface="Roboto"/>
              <a:ea typeface="Roboto"/>
              <a:cs typeface="Roboto"/>
              <a:sym typeface="Roboto"/>
            </a:endParaRPr>
          </a:p>
        </p:txBody>
      </p:sp>
      <p:sp>
        <p:nvSpPr>
          <p:cNvPr id="1088" name="Google Shape;1088;p58"/>
          <p:cNvSpPr txBox="1"/>
          <p:nvPr/>
        </p:nvSpPr>
        <p:spPr>
          <a:xfrm>
            <a:off x="5959525" y="2718413"/>
            <a:ext cx="730800" cy="443700"/>
          </a:xfrm>
          <a:prstGeom prst="rect">
            <a:avLst/>
          </a:prstGeom>
          <a:solidFill>
            <a:srgbClr val="D9EAD3"/>
          </a:solidFill>
          <a:ln cap="flat" cmpd="sng" w="9525">
            <a:solidFill>
              <a:srgbClr val="38761D"/>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Target Machine</a:t>
            </a:r>
            <a:endParaRPr sz="900">
              <a:latin typeface="Roboto"/>
              <a:ea typeface="Roboto"/>
              <a:cs typeface="Roboto"/>
              <a:sym typeface="Roboto"/>
            </a:endParaRPr>
          </a:p>
        </p:txBody>
      </p:sp>
      <p:pic>
        <p:nvPicPr>
          <p:cNvPr id="1089" name="Google Shape;1089;p58"/>
          <p:cNvPicPr preferRelativeResize="0"/>
          <p:nvPr/>
        </p:nvPicPr>
        <p:blipFill>
          <a:blip r:embed="rId4">
            <a:alphaModFix/>
          </a:blip>
          <a:stretch>
            <a:fillRect/>
          </a:stretch>
        </p:blipFill>
        <p:spPr>
          <a:xfrm>
            <a:off x="2652413" y="1796982"/>
            <a:ext cx="840300" cy="697868"/>
          </a:xfrm>
          <a:prstGeom prst="rect">
            <a:avLst/>
          </a:prstGeom>
          <a:noFill/>
          <a:ln>
            <a:noFill/>
          </a:ln>
        </p:spPr>
      </p:pic>
      <p:cxnSp>
        <p:nvCxnSpPr>
          <p:cNvPr id="1090" name="Google Shape;1090;p58"/>
          <p:cNvCxnSpPr>
            <a:stCxn id="1074" idx="3"/>
            <a:endCxn id="1087" idx="1"/>
          </p:cNvCxnSpPr>
          <p:nvPr/>
        </p:nvCxnSpPr>
        <p:spPr>
          <a:xfrm flipH="1" rot="10800000">
            <a:off x="2462149" y="2887353"/>
            <a:ext cx="1530000" cy="76800"/>
          </a:xfrm>
          <a:prstGeom prst="straightConnector1">
            <a:avLst/>
          </a:prstGeom>
          <a:noFill/>
          <a:ln cap="flat" cmpd="sng" w="19050">
            <a:solidFill>
              <a:srgbClr val="1155CC"/>
            </a:solidFill>
            <a:prstDash val="dash"/>
            <a:round/>
            <a:headEnd len="med" w="med" type="triangle"/>
            <a:tailEnd len="med" w="med" type="triangle"/>
          </a:ln>
        </p:spPr>
      </p:cxnSp>
      <p:cxnSp>
        <p:nvCxnSpPr>
          <p:cNvPr id="1091" name="Google Shape;1091;p58"/>
          <p:cNvCxnSpPr>
            <a:stCxn id="1087" idx="3"/>
            <a:endCxn id="1088" idx="1"/>
          </p:cNvCxnSpPr>
          <p:nvPr/>
        </p:nvCxnSpPr>
        <p:spPr>
          <a:xfrm>
            <a:off x="4727950" y="2887500"/>
            <a:ext cx="1231500" cy="52800"/>
          </a:xfrm>
          <a:prstGeom prst="straightConnector1">
            <a:avLst/>
          </a:prstGeom>
          <a:noFill/>
          <a:ln cap="flat" cmpd="sng" w="19050">
            <a:solidFill>
              <a:srgbClr val="1155CC"/>
            </a:solidFill>
            <a:prstDash val="dash"/>
            <a:round/>
            <a:headEnd len="med" w="med" type="triangl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Network Interface Card (NIC)</a:t>
            </a:r>
            <a:endParaRPr/>
          </a:p>
        </p:txBody>
      </p:sp>
      <p:sp>
        <p:nvSpPr>
          <p:cNvPr id="1097" name="Google Shape;1097;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An NIC is the piece of hardware used to connect to a network. </a:t>
            </a:r>
            <a:endParaRPr/>
          </a:p>
        </p:txBody>
      </p:sp>
      <p:sp>
        <p:nvSpPr>
          <p:cNvPr id="1098" name="Google Shape;1098;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9" name="Google Shape;1099;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0" name="Google Shape;1100;p5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When a machine connects to a network, it is assigned an IP address. Other machines use that address to send data over the network. </a:t>
            </a:r>
            <a:endParaRPr sz="1800">
              <a:latin typeface="Roboto Light"/>
              <a:ea typeface="Roboto Light"/>
              <a:cs typeface="Roboto Light"/>
              <a:sym typeface="Roboto Light"/>
            </a:endParaRPr>
          </a:p>
        </p:txBody>
      </p:sp>
      <p:sp>
        <p:nvSpPr>
          <p:cNvPr id="1101" name="Google Shape;1101;p5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A single device can have multiple NICs, each with </a:t>
            </a:r>
            <a:r>
              <a:rPr lang="en" sz="1800">
                <a:latin typeface="Roboto Light"/>
                <a:ea typeface="Roboto Light"/>
                <a:cs typeface="Roboto Light"/>
                <a:sym typeface="Roboto Light"/>
              </a:rPr>
              <a:t>its</a:t>
            </a:r>
            <a:r>
              <a:rPr lang="en" sz="1800">
                <a:latin typeface="Roboto Light"/>
                <a:ea typeface="Roboto Light"/>
                <a:cs typeface="Roboto Light"/>
                <a:sym typeface="Roboto Light"/>
              </a:rPr>
              <a:t> own IP Address. </a:t>
            </a:r>
            <a:endParaRPr sz="1800">
              <a:latin typeface="Roboto Light"/>
              <a:ea typeface="Roboto Light"/>
              <a:cs typeface="Roboto Light"/>
              <a:sym typeface="Roboto Light"/>
            </a:endParaRPr>
          </a:p>
        </p:txBody>
      </p:sp>
      <p:sp>
        <p:nvSpPr>
          <p:cNvPr id="1102" name="Google Shape;1102;p5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Therefore, a machine can be connected to multiple different subnets, and send and receive data back and forth.</a:t>
            </a:r>
            <a:endParaRPr sz="1800">
              <a:latin typeface="Roboto Light"/>
              <a:ea typeface="Roboto Light"/>
              <a:cs typeface="Roboto Light"/>
              <a:sym typeface="Roboto Light"/>
            </a:endParaRPr>
          </a:p>
        </p:txBody>
      </p:sp>
      <p:sp>
        <p:nvSpPr>
          <p:cNvPr id="1103" name="Google Shape;1103;p5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Light"/>
                <a:ea typeface="Roboto Light"/>
                <a:cs typeface="Roboto Light"/>
                <a:sym typeface="Roboto Light"/>
              </a:rPr>
              <a:t>How are attackers implicated in the use of NICs?</a:t>
            </a:r>
            <a:endParaRPr sz="1800">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Using Meterpreter</a:t>
            </a:r>
            <a:endParaRPr/>
          </a:p>
        </p:txBody>
      </p:sp>
      <p:sp>
        <p:nvSpPr>
          <p:cNvPr id="1109" name="Google Shape;1109;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 attacker who compromises this machine could open a Meterpreter to the victim, allowing them to issue commands from the compromised host. </a:t>
            </a:r>
            <a:endParaRPr/>
          </a:p>
        </p:txBody>
      </p:sp>
      <p:sp>
        <p:nvSpPr>
          <p:cNvPr id="1110" name="Google Shape;1110;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11" name="Google Shape;1111;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2" name="Google Shape;1112;p60"/>
          <p:cNvSpPr txBox="1"/>
          <p:nvPr/>
        </p:nvSpPr>
        <p:spPr>
          <a:xfrm>
            <a:off x="373025" y="1549500"/>
            <a:ext cx="8120700" cy="3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Roboto"/>
                <a:ea typeface="Roboto"/>
                <a:cs typeface="Roboto"/>
                <a:sym typeface="Roboto"/>
              </a:rPr>
              <a:t>But</a:t>
            </a:r>
            <a:r>
              <a:rPr lang="en" sz="1800">
                <a:latin typeface="Roboto"/>
                <a:ea typeface="Roboto"/>
                <a:cs typeface="Roboto"/>
                <a:sym typeface="Roboto"/>
              </a:rPr>
              <a:t>, meterpreter does not contain all the same tools as a Kali installation, so interacting with the compromised host can be cumbersome...</a:t>
            </a:r>
            <a:endParaRPr sz="1800">
              <a:latin typeface="Roboto"/>
              <a:ea typeface="Roboto"/>
              <a:cs typeface="Roboto"/>
              <a:sym typeface="Roboto"/>
            </a:endParaRPr>
          </a:p>
        </p:txBody>
      </p:sp>
      <p:pic>
        <p:nvPicPr>
          <p:cNvPr id="1113" name="Google Shape;1113;p60"/>
          <p:cNvPicPr preferRelativeResize="0"/>
          <p:nvPr/>
        </p:nvPicPr>
        <p:blipFill>
          <a:blip r:embed="rId3">
            <a:alphaModFix/>
          </a:blip>
          <a:stretch>
            <a:fillRect/>
          </a:stretch>
        </p:blipFill>
        <p:spPr>
          <a:xfrm>
            <a:off x="7236550" y="3479533"/>
            <a:ext cx="1633126" cy="13865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